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33.xml" ContentType="application/vnd.openxmlformats-officedocument.presentationml.slide+xml"/>
  <Override PartName="/ppt/slides/slide49.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2.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theme/theme1.xml" ContentType="application/vnd.openxmlformats-officedocument.theme+xml"/>
  <Override PartName="/ppt/diagrams/layout5.xml" ContentType="application/vnd.openxmlformats-officedocument.drawingml.diagramLayout+xml"/>
  <Override PartName="/ppt/diagrams/quickStyle5.xml" ContentType="application/vnd.openxmlformats-officedocument.drawingml.diagramStyle+xml"/>
  <Override PartName="/ppt/diagrams/drawing5.xml" ContentType="application/vnd.ms-office.drawingml.diagramDrawing+xml"/>
  <Override PartName="/ppt/diagrams/colors5.xml" ContentType="application/vnd.openxmlformats-officedocument.drawingml.diagramColors+xml"/>
  <Override PartName="/ppt/diagrams/drawing3.xml" ContentType="application/vnd.ms-office.drawingml.diagramDrawing+xml"/>
  <Override PartName="/ppt/diagrams/quickStyle3.xml" ContentType="application/vnd.openxmlformats-officedocument.drawingml.diagramStyl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colors3.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diagrams/colors1.xml" ContentType="application/vnd.openxmlformats-officedocument.drawingml.diagramColors+xml"/>
  <Override PartName="/ppt/diagrams/layout3.xml" ContentType="application/vnd.openxmlformats-officedocument.drawingml.diagramLayout+xml"/>
  <Override PartName="/ppt/diagrams/quickStyle1.xml" ContentType="application/vnd.openxmlformats-officedocument.drawingml.diagramStyle+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3" r:id="rId2"/>
  </p:sldMasterIdLst>
  <p:sldIdLst>
    <p:sldId id="256" r:id="rId3"/>
    <p:sldId id="257" r:id="rId4"/>
    <p:sldId id="258" r:id="rId5"/>
    <p:sldId id="259" r:id="rId6"/>
    <p:sldId id="260" r:id="rId7"/>
    <p:sldId id="293" r:id="rId8"/>
    <p:sldId id="261" r:id="rId9"/>
    <p:sldId id="294" r:id="rId10"/>
    <p:sldId id="295" r:id="rId11"/>
    <p:sldId id="262" r:id="rId12"/>
    <p:sldId id="273" r:id="rId13"/>
    <p:sldId id="263" r:id="rId14"/>
    <p:sldId id="264" r:id="rId15"/>
    <p:sldId id="265" r:id="rId16"/>
    <p:sldId id="266" r:id="rId17"/>
    <p:sldId id="298" r:id="rId18"/>
    <p:sldId id="299" r:id="rId19"/>
    <p:sldId id="296" r:id="rId20"/>
    <p:sldId id="297" r:id="rId21"/>
    <p:sldId id="267" r:id="rId22"/>
    <p:sldId id="268" r:id="rId23"/>
    <p:sldId id="301" r:id="rId24"/>
    <p:sldId id="302" r:id="rId25"/>
    <p:sldId id="269" r:id="rId26"/>
    <p:sldId id="303" r:id="rId27"/>
    <p:sldId id="270" r:id="rId28"/>
    <p:sldId id="271" r:id="rId29"/>
    <p:sldId id="272"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300" r:id="rId44"/>
    <p:sldId id="287" r:id="rId45"/>
    <p:sldId id="288" r:id="rId46"/>
    <p:sldId id="289" r:id="rId47"/>
    <p:sldId id="290" r:id="rId48"/>
    <p:sldId id="291" r:id="rId49"/>
    <p:sldId id="292" r:id="rId50"/>
    <p:sldId id="304"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E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9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ustomXml" Target="../customXml/item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9CA49E-5387-4673-82A5-A0742F8AED0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283F39CC-C709-46C6-830F-F000C97596D4}">
      <dgm:prSet/>
      <dgm:spPr/>
      <dgm:t>
        <a:bodyPr/>
        <a:lstStyle/>
        <a:p>
          <a:pPr rtl="0"/>
          <a:r>
            <a:rPr lang="ru-RU" b="1" dirty="0" smtClean="0">
              <a:solidFill>
                <a:schemeClr val="tx1"/>
              </a:solidFill>
            </a:rPr>
            <a:t>1. Принципы формирования и изменения аттитюдов</a:t>
          </a:r>
          <a:r>
            <a:rPr lang="ru-RU" b="1" dirty="0" smtClean="0"/>
            <a:t>.</a:t>
          </a:r>
          <a:endParaRPr lang="ru-RU" dirty="0"/>
        </a:p>
      </dgm:t>
    </dgm:pt>
    <dgm:pt modelId="{126E7025-EF4C-469C-A43A-E1E84D66EFAA}" type="parTrans" cxnId="{A7B6E0E7-CA85-4551-8C60-9C39ECF0645F}">
      <dgm:prSet/>
      <dgm:spPr/>
      <dgm:t>
        <a:bodyPr/>
        <a:lstStyle/>
        <a:p>
          <a:endParaRPr lang="ru-RU"/>
        </a:p>
      </dgm:t>
    </dgm:pt>
    <dgm:pt modelId="{C33F3902-8B94-48FA-849D-CCAFDD2AACA0}" type="sibTrans" cxnId="{A7B6E0E7-CA85-4551-8C60-9C39ECF0645F}">
      <dgm:prSet/>
      <dgm:spPr/>
      <dgm:t>
        <a:bodyPr/>
        <a:lstStyle/>
        <a:p>
          <a:endParaRPr lang="ru-RU"/>
        </a:p>
      </dgm:t>
    </dgm:pt>
    <dgm:pt modelId="{CA68D247-B8BC-4983-BC3A-778F93A124C1}">
      <dgm:prSet/>
      <dgm:spPr/>
      <dgm:t>
        <a:bodyPr/>
        <a:lstStyle/>
        <a:p>
          <a:pPr rtl="0"/>
          <a:r>
            <a:rPr lang="ru-RU" b="1" dirty="0" smtClean="0">
              <a:solidFill>
                <a:schemeClr val="tx1"/>
              </a:solidFill>
            </a:rPr>
            <a:t>2. Теории убеждений</a:t>
          </a:r>
          <a:r>
            <a:rPr lang="ru-RU" b="1" dirty="0" smtClean="0"/>
            <a:t>.</a:t>
          </a:r>
          <a:endParaRPr lang="ru-RU" dirty="0"/>
        </a:p>
      </dgm:t>
    </dgm:pt>
    <dgm:pt modelId="{BEEE1457-3E39-4E10-9C78-61D2BC5BC69F}" type="parTrans" cxnId="{D31B9F83-4D54-43BC-A54D-FD8A7C40DEFE}">
      <dgm:prSet/>
      <dgm:spPr/>
      <dgm:t>
        <a:bodyPr/>
        <a:lstStyle/>
        <a:p>
          <a:endParaRPr lang="ru-RU"/>
        </a:p>
      </dgm:t>
    </dgm:pt>
    <dgm:pt modelId="{47B2814B-F139-4D13-B962-C02F97AD96E2}" type="sibTrans" cxnId="{D31B9F83-4D54-43BC-A54D-FD8A7C40DEFE}">
      <dgm:prSet/>
      <dgm:spPr/>
      <dgm:t>
        <a:bodyPr/>
        <a:lstStyle/>
        <a:p>
          <a:endParaRPr lang="ru-RU"/>
        </a:p>
      </dgm:t>
    </dgm:pt>
    <dgm:pt modelId="{378EF4F1-90D7-402E-9E04-81D8F381FF24}">
      <dgm:prSet/>
      <dgm:spPr/>
      <dgm:t>
        <a:bodyPr/>
        <a:lstStyle/>
        <a:p>
          <a:pPr rtl="0"/>
          <a:r>
            <a:rPr lang="ru-RU" b="1" dirty="0" smtClean="0">
              <a:solidFill>
                <a:schemeClr val="tx1"/>
              </a:solidFill>
            </a:rPr>
            <a:t>3. Факторы эффективности убеждающего воздействия</a:t>
          </a:r>
          <a:endParaRPr lang="ru-RU" dirty="0">
            <a:solidFill>
              <a:schemeClr val="tx1"/>
            </a:solidFill>
          </a:endParaRPr>
        </a:p>
      </dgm:t>
    </dgm:pt>
    <dgm:pt modelId="{1F4DC8A5-0A31-4761-A60F-F48CB57D4B0E}" type="parTrans" cxnId="{D483A2F7-5001-42B5-B687-13523C87938C}">
      <dgm:prSet/>
      <dgm:spPr/>
      <dgm:t>
        <a:bodyPr/>
        <a:lstStyle/>
        <a:p>
          <a:endParaRPr lang="ru-RU"/>
        </a:p>
      </dgm:t>
    </dgm:pt>
    <dgm:pt modelId="{B02B8329-298B-4C7A-9BF2-48F7333E0633}" type="sibTrans" cxnId="{D483A2F7-5001-42B5-B687-13523C87938C}">
      <dgm:prSet/>
      <dgm:spPr/>
      <dgm:t>
        <a:bodyPr/>
        <a:lstStyle/>
        <a:p>
          <a:endParaRPr lang="ru-RU"/>
        </a:p>
      </dgm:t>
    </dgm:pt>
    <dgm:pt modelId="{D91C967A-BC5F-4DCC-A534-827C9A4192DA}" type="pres">
      <dgm:prSet presAssocID="{4A9CA49E-5387-4673-82A5-A0742F8AED00}" presName="Name0" presStyleCnt="0">
        <dgm:presLayoutVars>
          <dgm:chPref val="3"/>
          <dgm:dir/>
          <dgm:animLvl val="lvl"/>
          <dgm:resizeHandles/>
        </dgm:presLayoutVars>
      </dgm:prSet>
      <dgm:spPr/>
      <dgm:t>
        <a:bodyPr/>
        <a:lstStyle/>
        <a:p>
          <a:endParaRPr lang="ru-RU"/>
        </a:p>
      </dgm:t>
    </dgm:pt>
    <dgm:pt modelId="{A6FDDBF9-FD85-4741-A159-7F6AD59E9D0F}" type="pres">
      <dgm:prSet presAssocID="{283F39CC-C709-46C6-830F-F000C97596D4}" presName="horFlow" presStyleCnt="0"/>
      <dgm:spPr/>
    </dgm:pt>
    <dgm:pt modelId="{79AE8918-E79B-4721-BDED-AB002DE07A02}" type="pres">
      <dgm:prSet presAssocID="{283F39CC-C709-46C6-830F-F000C97596D4}" presName="bigChev" presStyleLbl="node1" presStyleIdx="0" presStyleCnt="3" custScaleX="157447"/>
      <dgm:spPr/>
      <dgm:t>
        <a:bodyPr/>
        <a:lstStyle/>
        <a:p>
          <a:endParaRPr lang="ru-RU"/>
        </a:p>
      </dgm:t>
    </dgm:pt>
    <dgm:pt modelId="{B36F5AA4-B219-4C69-AE9B-124CE1B6F063}" type="pres">
      <dgm:prSet presAssocID="{283F39CC-C709-46C6-830F-F000C97596D4}" presName="vSp" presStyleCnt="0"/>
      <dgm:spPr/>
    </dgm:pt>
    <dgm:pt modelId="{DE8ECCE0-6461-4E72-99A8-628AC2E6F669}" type="pres">
      <dgm:prSet presAssocID="{CA68D247-B8BC-4983-BC3A-778F93A124C1}" presName="horFlow" presStyleCnt="0"/>
      <dgm:spPr/>
    </dgm:pt>
    <dgm:pt modelId="{78D4748C-C7A2-43E2-A15B-0765D88BBFA4}" type="pres">
      <dgm:prSet presAssocID="{CA68D247-B8BC-4983-BC3A-778F93A124C1}" presName="bigChev" presStyleLbl="node1" presStyleIdx="1" presStyleCnt="3" custScaleX="157447"/>
      <dgm:spPr/>
      <dgm:t>
        <a:bodyPr/>
        <a:lstStyle/>
        <a:p>
          <a:endParaRPr lang="ru-RU"/>
        </a:p>
      </dgm:t>
    </dgm:pt>
    <dgm:pt modelId="{53B66653-D4D7-471B-9853-318FD80B44E5}" type="pres">
      <dgm:prSet presAssocID="{CA68D247-B8BC-4983-BC3A-778F93A124C1}" presName="vSp" presStyleCnt="0"/>
      <dgm:spPr/>
    </dgm:pt>
    <dgm:pt modelId="{AF629925-0F33-4DBC-AC9B-E0C0FE1F1716}" type="pres">
      <dgm:prSet presAssocID="{378EF4F1-90D7-402E-9E04-81D8F381FF24}" presName="horFlow" presStyleCnt="0"/>
      <dgm:spPr/>
    </dgm:pt>
    <dgm:pt modelId="{2825A9C9-3F4E-4109-82CD-D10C835BD59E}" type="pres">
      <dgm:prSet presAssocID="{378EF4F1-90D7-402E-9E04-81D8F381FF24}" presName="bigChev" presStyleLbl="node1" presStyleIdx="2" presStyleCnt="3" custScaleX="153510"/>
      <dgm:spPr/>
      <dgm:t>
        <a:bodyPr/>
        <a:lstStyle/>
        <a:p>
          <a:endParaRPr lang="ru-RU"/>
        </a:p>
      </dgm:t>
    </dgm:pt>
  </dgm:ptLst>
  <dgm:cxnLst>
    <dgm:cxn modelId="{CA7B03F2-74D5-4554-B986-738D12604DA1}" type="presOf" srcId="{CA68D247-B8BC-4983-BC3A-778F93A124C1}" destId="{78D4748C-C7A2-43E2-A15B-0765D88BBFA4}" srcOrd="0" destOrd="0" presId="urn:microsoft.com/office/officeart/2005/8/layout/lProcess3"/>
    <dgm:cxn modelId="{D70219F9-F401-4D8B-BC3A-19FB93191467}" type="presOf" srcId="{378EF4F1-90D7-402E-9E04-81D8F381FF24}" destId="{2825A9C9-3F4E-4109-82CD-D10C835BD59E}" srcOrd="0" destOrd="0" presId="urn:microsoft.com/office/officeart/2005/8/layout/lProcess3"/>
    <dgm:cxn modelId="{A7B6E0E7-CA85-4551-8C60-9C39ECF0645F}" srcId="{4A9CA49E-5387-4673-82A5-A0742F8AED00}" destId="{283F39CC-C709-46C6-830F-F000C97596D4}" srcOrd="0" destOrd="0" parTransId="{126E7025-EF4C-469C-A43A-E1E84D66EFAA}" sibTransId="{C33F3902-8B94-48FA-849D-CCAFDD2AACA0}"/>
    <dgm:cxn modelId="{B5CAABE8-8B07-4D60-BFA3-751BF3A5BAD3}" type="presOf" srcId="{4A9CA49E-5387-4673-82A5-A0742F8AED00}" destId="{D91C967A-BC5F-4DCC-A534-827C9A4192DA}" srcOrd="0" destOrd="0" presId="urn:microsoft.com/office/officeart/2005/8/layout/lProcess3"/>
    <dgm:cxn modelId="{637E7726-B30D-4C0F-8BF9-7D89C4DCBD16}" type="presOf" srcId="{283F39CC-C709-46C6-830F-F000C97596D4}" destId="{79AE8918-E79B-4721-BDED-AB002DE07A02}" srcOrd="0" destOrd="0" presId="urn:microsoft.com/office/officeart/2005/8/layout/lProcess3"/>
    <dgm:cxn modelId="{D483A2F7-5001-42B5-B687-13523C87938C}" srcId="{4A9CA49E-5387-4673-82A5-A0742F8AED00}" destId="{378EF4F1-90D7-402E-9E04-81D8F381FF24}" srcOrd="2" destOrd="0" parTransId="{1F4DC8A5-0A31-4761-A60F-F48CB57D4B0E}" sibTransId="{B02B8329-298B-4C7A-9BF2-48F7333E0633}"/>
    <dgm:cxn modelId="{D31B9F83-4D54-43BC-A54D-FD8A7C40DEFE}" srcId="{4A9CA49E-5387-4673-82A5-A0742F8AED00}" destId="{CA68D247-B8BC-4983-BC3A-778F93A124C1}" srcOrd="1" destOrd="0" parTransId="{BEEE1457-3E39-4E10-9C78-61D2BC5BC69F}" sibTransId="{47B2814B-F139-4D13-B962-C02F97AD96E2}"/>
    <dgm:cxn modelId="{A51C7E5C-5701-4F96-8381-5D9A1EBE527B}" type="presParOf" srcId="{D91C967A-BC5F-4DCC-A534-827C9A4192DA}" destId="{A6FDDBF9-FD85-4741-A159-7F6AD59E9D0F}" srcOrd="0" destOrd="0" presId="urn:microsoft.com/office/officeart/2005/8/layout/lProcess3"/>
    <dgm:cxn modelId="{9F57382D-CC41-4C89-994F-5B3460013520}" type="presParOf" srcId="{A6FDDBF9-FD85-4741-A159-7F6AD59E9D0F}" destId="{79AE8918-E79B-4721-BDED-AB002DE07A02}" srcOrd="0" destOrd="0" presId="urn:microsoft.com/office/officeart/2005/8/layout/lProcess3"/>
    <dgm:cxn modelId="{778D41BC-EA5C-4E62-B5D4-34E9AB3FF8BD}" type="presParOf" srcId="{D91C967A-BC5F-4DCC-A534-827C9A4192DA}" destId="{B36F5AA4-B219-4C69-AE9B-124CE1B6F063}" srcOrd="1" destOrd="0" presId="urn:microsoft.com/office/officeart/2005/8/layout/lProcess3"/>
    <dgm:cxn modelId="{21922E36-241A-4990-B17B-4BC6B082B03C}" type="presParOf" srcId="{D91C967A-BC5F-4DCC-A534-827C9A4192DA}" destId="{DE8ECCE0-6461-4E72-99A8-628AC2E6F669}" srcOrd="2" destOrd="0" presId="urn:microsoft.com/office/officeart/2005/8/layout/lProcess3"/>
    <dgm:cxn modelId="{CD37457A-9A59-4776-9750-25E4F4664344}" type="presParOf" srcId="{DE8ECCE0-6461-4E72-99A8-628AC2E6F669}" destId="{78D4748C-C7A2-43E2-A15B-0765D88BBFA4}" srcOrd="0" destOrd="0" presId="urn:microsoft.com/office/officeart/2005/8/layout/lProcess3"/>
    <dgm:cxn modelId="{1E764417-249F-426D-A699-195A85E40278}" type="presParOf" srcId="{D91C967A-BC5F-4DCC-A534-827C9A4192DA}" destId="{53B66653-D4D7-471B-9853-318FD80B44E5}" srcOrd="3" destOrd="0" presId="urn:microsoft.com/office/officeart/2005/8/layout/lProcess3"/>
    <dgm:cxn modelId="{4CFFE0E0-559B-443D-930E-D76BDBA7AAA5}" type="presParOf" srcId="{D91C967A-BC5F-4DCC-A534-827C9A4192DA}" destId="{AF629925-0F33-4DBC-AC9B-E0C0FE1F1716}" srcOrd="4" destOrd="0" presId="urn:microsoft.com/office/officeart/2005/8/layout/lProcess3"/>
    <dgm:cxn modelId="{B75834DB-78A8-4024-B68B-8D9CE6771257}" type="presParOf" srcId="{AF629925-0F33-4DBC-AC9B-E0C0FE1F1716}" destId="{2825A9C9-3F4E-4109-82CD-D10C835BD59E}"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D90EE5-3FB3-44FB-9E83-8BF317AEED13}"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ru-RU"/>
        </a:p>
      </dgm:t>
    </dgm:pt>
    <dgm:pt modelId="{719E5C60-5145-4C6C-A5BC-803E4030D50D}">
      <dgm:prSet/>
      <dgm:spPr/>
      <dgm:t>
        <a:bodyPr/>
        <a:lstStyle/>
        <a:p>
          <a:pPr rtl="0"/>
          <a:r>
            <a:rPr lang="ru-RU" b="1" dirty="0" smtClean="0">
              <a:solidFill>
                <a:schemeClr val="tx1"/>
              </a:solidFill>
              <a:latin typeface="a_Simpler" pitchFamily="82" charset="-52"/>
            </a:rPr>
            <a:t>Принципы формирования и изменения аттитюдов</a:t>
          </a:r>
          <a:endParaRPr lang="ru-RU" dirty="0">
            <a:solidFill>
              <a:schemeClr val="tx1"/>
            </a:solidFill>
            <a:latin typeface="a_Simpler" pitchFamily="82" charset="-52"/>
          </a:endParaRPr>
        </a:p>
      </dgm:t>
    </dgm:pt>
    <dgm:pt modelId="{3E1C9B94-A48C-41BE-9C9D-34782394238B}" type="parTrans" cxnId="{AB878959-D8ED-4D6D-BD95-1767ABF6DF67}">
      <dgm:prSet/>
      <dgm:spPr/>
      <dgm:t>
        <a:bodyPr/>
        <a:lstStyle/>
        <a:p>
          <a:endParaRPr lang="ru-RU"/>
        </a:p>
      </dgm:t>
    </dgm:pt>
    <dgm:pt modelId="{6FB7E3E0-8593-41BB-9407-77AB548ECC61}" type="sibTrans" cxnId="{AB878959-D8ED-4D6D-BD95-1767ABF6DF67}">
      <dgm:prSet/>
      <dgm:spPr/>
      <dgm:t>
        <a:bodyPr/>
        <a:lstStyle/>
        <a:p>
          <a:endParaRPr lang="ru-RU"/>
        </a:p>
      </dgm:t>
    </dgm:pt>
    <dgm:pt modelId="{EC696797-9C15-4E9C-A00F-14D3EDA03C21}" type="pres">
      <dgm:prSet presAssocID="{94D90EE5-3FB3-44FB-9E83-8BF317AEED13}" presName="Name0" presStyleCnt="0">
        <dgm:presLayoutVars>
          <dgm:chPref val="3"/>
          <dgm:dir/>
          <dgm:animLvl val="lvl"/>
          <dgm:resizeHandles/>
        </dgm:presLayoutVars>
      </dgm:prSet>
      <dgm:spPr/>
      <dgm:t>
        <a:bodyPr/>
        <a:lstStyle/>
        <a:p>
          <a:endParaRPr lang="ru-RU"/>
        </a:p>
      </dgm:t>
    </dgm:pt>
    <dgm:pt modelId="{F56766A7-2330-4BA0-AA04-E8E22E28CEC4}" type="pres">
      <dgm:prSet presAssocID="{719E5C60-5145-4C6C-A5BC-803E4030D50D}" presName="horFlow" presStyleCnt="0"/>
      <dgm:spPr/>
    </dgm:pt>
    <dgm:pt modelId="{79FEB2CD-877B-4F0B-B35F-D1D85178B82D}" type="pres">
      <dgm:prSet presAssocID="{719E5C60-5145-4C6C-A5BC-803E4030D50D}" presName="bigChev" presStyleLbl="node1" presStyleIdx="0" presStyleCnt="1"/>
      <dgm:spPr/>
      <dgm:t>
        <a:bodyPr/>
        <a:lstStyle/>
        <a:p>
          <a:endParaRPr lang="ru-RU"/>
        </a:p>
      </dgm:t>
    </dgm:pt>
  </dgm:ptLst>
  <dgm:cxnLst>
    <dgm:cxn modelId="{AB878959-D8ED-4D6D-BD95-1767ABF6DF67}" srcId="{94D90EE5-3FB3-44FB-9E83-8BF317AEED13}" destId="{719E5C60-5145-4C6C-A5BC-803E4030D50D}" srcOrd="0" destOrd="0" parTransId="{3E1C9B94-A48C-41BE-9C9D-34782394238B}" sibTransId="{6FB7E3E0-8593-41BB-9407-77AB548ECC61}"/>
    <dgm:cxn modelId="{F31A6081-3650-4B04-AE91-57F01C2C74CB}" type="presOf" srcId="{719E5C60-5145-4C6C-A5BC-803E4030D50D}" destId="{79FEB2CD-877B-4F0B-B35F-D1D85178B82D}" srcOrd="0" destOrd="0" presId="urn:microsoft.com/office/officeart/2005/8/layout/lProcess3"/>
    <dgm:cxn modelId="{3B599567-EAD5-4625-A89E-2ED41715E63B}" type="presOf" srcId="{94D90EE5-3FB3-44FB-9E83-8BF317AEED13}" destId="{EC696797-9C15-4E9C-A00F-14D3EDA03C21}" srcOrd="0" destOrd="0" presId="urn:microsoft.com/office/officeart/2005/8/layout/lProcess3"/>
    <dgm:cxn modelId="{D5A249E9-DC3B-4E67-89B2-5785198A0FF8}" type="presParOf" srcId="{EC696797-9C15-4E9C-A00F-14D3EDA03C21}" destId="{F56766A7-2330-4BA0-AA04-E8E22E28CEC4}" srcOrd="0" destOrd="0" presId="urn:microsoft.com/office/officeart/2005/8/layout/lProcess3"/>
    <dgm:cxn modelId="{5E79C3A5-8682-45C8-86A1-E86E4FB0EC16}" type="presParOf" srcId="{F56766A7-2330-4BA0-AA04-E8E22E28CEC4}" destId="{79FEB2CD-877B-4F0B-B35F-D1D85178B82D}"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07AD30-ABF9-474D-849D-9E6E76C5462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25BDFA6-412B-4192-93F5-1706A7B575B2}">
      <dgm:prSet/>
      <dgm:spPr>
        <a:solidFill>
          <a:srgbClr val="C1E53B"/>
        </a:solidFill>
      </dgm:spPr>
      <dgm:t>
        <a:bodyPr/>
        <a:lstStyle/>
        <a:p>
          <a:pPr rtl="0"/>
          <a:r>
            <a:rPr lang="ru-RU" dirty="0" smtClean="0">
              <a:solidFill>
                <a:schemeClr val="tx1"/>
              </a:solidFill>
            </a:rPr>
            <a:t>Если ребенок заимствовал установку своих родителей или приятелей  и высказал ее, то он, как правило, получает </a:t>
          </a:r>
          <a:r>
            <a:rPr lang="ru-RU" dirty="0" err="1" smtClean="0">
              <a:solidFill>
                <a:schemeClr val="tx1"/>
              </a:solidFill>
            </a:rPr>
            <a:t>оперантное</a:t>
          </a:r>
          <a:r>
            <a:rPr lang="ru-RU" dirty="0" smtClean="0">
              <a:solidFill>
                <a:schemeClr val="tx1"/>
              </a:solidFill>
            </a:rPr>
            <a:t> подкрепление в виде похвалы, одобрения, какого-то иного психологического или материального вознаграждения. Награждая детей улыбкой, похвалой или объятием за высказывание «правильных» взглядов — тех, которым отдают предпочтение они сами, — родители и другие взрослые играют активную роль в формировании детских социальных установок. </a:t>
          </a:r>
          <a:endParaRPr lang="ru-RU" dirty="0">
            <a:solidFill>
              <a:schemeClr val="tx1"/>
            </a:solidFill>
          </a:endParaRPr>
        </a:p>
      </dgm:t>
    </dgm:pt>
    <dgm:pt modelId="{E967476C-BB13-44E0-A63B-A8CFC61A78CF}" type="parTrans" cxnId="{BDEE45AD-6712-4E68-A688-5F934B637CB4}">
      <dgm:prSet/>
      <dgm:spPr/>
      <dgm:t>
        <a:bodyPr/>
        <a:lstStyle/>
        <a:p>
          <a:endParaRPr lang="ru-RU"/>
        </a:p>
      </dgm:t>
    </dgm:pt>
    <dgm:pt modelId="{86C5AAF3-100E-4F76-941A-19B51AB415C1}" type="sibTrans" cxnId="{BDEE45AD-6712-4E68-A688-5F934B637CB4}">
      <dgm:prSet/>
      <dgm:spPr/>
      <dgm:t>
        <a:bodyPr/>
        <a:lstStyle/>
        <a:p>
          <a:endParaRPr lang="ru-RU"/>
        </a:p>
      </dgm:t>
    </dgm:pt>
    <dgm:pt modelId="{6D2C6B68-2EE3-4FAA-B2CA-4278B9C17427}">
      <dgm:prSet custT="1"/>
      <dgm:spPr>
        <a:solidFill>
          <a:srgbClr val="C1E53B"/>
        </a:solidFill>
      </dgm:spPr>
      <dgm:t>
        <a:bodyPr/>
        <a:lstStyle/>
        <a:p>
          <a:pPr rtl="0"/>
          <a:r>
            <a:rPr lang="ru-RU" sz="2000" dirty="0" smtClean="0">
              <a:solidFill>
                <a:schemeClr val="tx1"/>
              </a:solidFill>
            </a:rPr>
            <a:t>Впоследствии для получения вознаграждения человек научается усваивать, но главное, высказывать те установки, которые нравятся окружающим, и получает с их стороны положительное подкрепление.</a:t>
          </a:r>
          <a:r>
            <a:rPr lang="ru-RU" sz="2000" b="1" dirty="0" smtClean="0">
              <a:solidFill>
                <a:schemeClr val="tx1"/>
              </a:solidFill>
            </a:rPr>
            <a:t> </a:t>
          </a:r>
          <a:r>
            <a:rPr lang="ru-RU" sz="2000" dirty="0" smtClean="0">
              <a:solidFill>
                <a:schemeClr val="tx1"/>
              </a:solidFill>
            </a:rPr>
            <a:t>И, соответственно, игнорировать взгляды и установки, неприятные его социальному окружению, боясь подвергнуться наказанию – негативному подкреплению.</a:t>
          </a:r>
          <a:endParaRPr lang="ru-RU" sz="2000" dirty="0">
            <a:solidFill>
              <a:schemeClr val="tx1"/>
            </a:solidFill>
          </a:endParaRPr>
        </a:p>
      </dgm:t>
    </dgm:pt>
    <dgm:pt modelId="{AB185C5D-CCBB-4D9B-8E7C-10B970FCAADE}" type="parTrans" cxnId="{CA0C259B-5C78-4ED8-98B3-23291BC6AB33}">
      <dgm:prSet/>
      <dgm:spPr/>
      <dgm:t>
        <a:bodyPr/>
        <a:lstStyle/>
        <a:p>
          <a:endParaRPr lang="ru-RU"/>
        </a:p>
      </dgm:t>
    </dgm:pt>
    <dgm:pt modelId="{4E3FF8C1-5513-4219-B394-17807164CA2D}" type="sibTrans" cxnId="{CA0C259B-5C78-4ED8-98B3-23291BC6AB33}">
      <dgm:prSet/>
      <dgm:spPr/>
      <dgm:t>
        <a:bodyPr/>
        <a:lstStyle/>
        <a:p>
          <a:endParaRPr lang="ru-RU"/>
        </a:p>
      </dgm:t>
    </dgm:pt>
    <dgm:pt modelId="{3E376F7C-3141-4F5F-842A-46EF9F922DB4}" type="pres">
      <dgm:prSet presAssocID="{0F07AD30-ABF9-474D-849D-9E6E76C54628}" presName="Name0" presStyleCnt="0">
        <dgm:presLayoutVars>
          <dgm:dir/>
          <dgm:animLvl val="lvl"/>
          <dgm:resizeHandles val="exact"/>
        </dgm:presLayoutVars>
      </dgm:prSet>
      <dgm:spPr/>
      <dgm:t>
        <a:bodyPr/>
        <a:lstStyle/>
        <a:p>
          <a:endParaRPr lang="ru-RU"/>
        </a:p>
      </dgm:t>
    </dgm:pt>
    <dgm:pt modelId="{D729B53C-978F-4F04-A6C0-A10FB880DE37}" type="pres">
      <dgm:prSet presAssocID="{225BDFA6-412B-4192-93F5-1706A7B575B2}" presName="linNode" presStyleCnt="0"/>
      <dgm:spPr/>
    </dgm:pt>
    <dgm:pt modelId="{3B6BFD59-7EC3-4BFE-96C9-BACA6FB8B096}" type="pres">
      <dgm:prSet presAssocID="{225BDFA6-412B-4192-93F5-1706A7B575B2}" presName="parentText" presStyleLbl="node1" presStyleIdx="0" presStyleCnt="2" custScaleX="278321" custScaleY="141653">
        <dgm:presLayoutVars>
          <dgm:chMax val="1"/>
          <dgm:bulletEnabled val="1"/>
        </dgm:presLayoutVars>
      </dgm:prSet>
      <dgm:spPr/>
      <dgm:t>
        <a:bodyPr/>
        <a:lstStyle/>
        <a:p>
          <a:endParaRPr lang="ru-RU"/>
        </a:p>
      </dgm:t>
    </dgm:pt>
    <dgm:pt modelId="{EC929437-258B-4566-9537-6137F802DF47}" type="pres">
      <dgm:prSet presAssocID="{86C5AAF3-100E-4F76-941A-19B51AB415C1}" presName="sp" presStyleCnt="0"/>
      <dgm:spPr/>
    </dgm:pt>
    <dgm:pt modelId="{31BECEB7-2731-46CF-B977-827BE8F497D2}" type="pres">
      <dgm:prSet presAssocID="{6D2C6B68-2EE3-4FAA-B2CA-4278B9C17427}" presName="linNode" presStyleCnt="0"/>
      <dgm:spPr/>
    </dgm:pt>
    <dgm:pt modelId="{8421BCCC-B247-4344-B2A9-273D57150618}" type="pres">
      <dgm:prSet presAssocID="{6D2C6B68-2EE3-4FAA-B2CA-4278B9C17427}" presName="parentText" presStyleLbl="node1" presStyleIdx="1" presStyleCnt="2" custScaleX="277778" custScaleY="123784">
        <dgm:presLayoutVars>
          <dgm:chMax val="1"/>
          <dgm:bulletEnabled val="1"/>
        </dgm:presLayoutVars>
      </dgm:prSet>
      <dgm:spPr/>
      <dgm:t>
        <a:bodyPr/>
        <a:lstStyle/>
        <a:p>
          <a:endParaRPr lang="ru-RU"/>
        </a:p>
      </dgm:t>
    </dgm:pt>
  </dgm:ptLst>
  <dgm:cxnLst>
    <dgm:cxn modelId="{30EA7A89-F8F6-4FAD-B288-1E4A8C13CFF9}" type="presOf" srcId="{225BDFA6-412B-4192-93F5-1706A7B575B2}" destId="{3B6BFD59-7EC3-4BFE-96C9-BACA6FB8B096}" srcOrd="0" destOrd="0" presId="urn:microsoft.com/office/officeart/2005/8/layout/vList5"/>
    <dgm:cxn modelId="{BDEE45AD-6712-4E68-A688-5F934B637CB4}" srcId="{0F07AD30-ABF9-474D-849D-9E6E76C54628}" destId="{225BDFA6-412B-4192-93F5-1706A7B575B2}" srcOrd="0" destOrd="0" parTransId="{E967476C-BB13-44E0-A63B-A8CFC61A78CF}" sibTransId="{86C5AAF3-100E-4F76-941A-19B51AB415C1}"/>
    <dgm:cxn modelId="{DF03A31A-3193-4762-8E6A-7050F118E0AC}" type="presOf" srcId="{0F07AD30-ABF9-474D-849D-9E6E76C54628}" destId="{3E376F7C-3141-4F5F-842A-46EF9F922DB4}" srcOrd="0" destOrd="0" presId="urn:microsoft.com/office/officeart/2005/8/layout/vList5"/>
    <dgm:cxn modelId="{CA0C259B-5C78-4ED8-98B3-23291BC6AB33}" srcId="{0F07AD30-ABF9-474D-849D-9E6E76C54628}" destId="{6D2C6B68-2EE3-4FAA-B2CA-4278B9C17427}" srcOrd="1" destOrd="0" parTransId="{AB185C5D-CCBB-4D9B-8E7C-10B970FCAADE}" sibTransId="{4E3FF8C1-5513-4219-B394-17807164CA2D}"/>
    <dgm:cxn modelId="{9E5300CE-59C5-473A-A9EB-9F0A857A987D}" type="presOf" srcId="{6D2C6B68-2EE3-4FAA-B2CA-4278B9C17427}" destId="{8421BCCC-B247-4344-B2A9-273D57150618}" srcOrd="0" destOrd="0" presId="urn:microsoft.com/office/officeart/2005/8/layout/vList5"/>
    <dgm:cxn modelId="{082F7C53-5E72-40A0-9311-7D960D78DD26}" type="presParOf" srcId="{3E376F7C-3141-4F5F-842A-46EF9F922DB4}" destId="{D729B53C-978F-4F04-A6C0-A10FB880DE37}" srcOrd="0" destOrd="0" presId="urn:microsoft.com/office/officeart/2005/8/layout/vList5"/>
    <dgm:cxn modelId="{5BF2C4D8-8433-434A-BD15-AAB5BF1380A6}" type="presParOf" srcId="{D729B53C-978F-4F04-A6C0-A10FB880DE37}" destId="{3B6BFD59-7EC3-4BFE-96C9-BACA6FB8B096}" srcOrd="0" destOrd="0" presId="urn:microsoft.com/office/officeart/2005/8/layout/vList5"/>
    <dgm:cxn modelId="{1195E644-D248-41DE-AF97-EEE3BCD377D1}" type="presParOf" srcId="{3E376F7C-3141-4F5F-842A-46EF9F922DB4}" destId="{EC929437-258B-4566-9537-6137F802DF47}" srcOrd="1" destOrd="0" presId="urn:microsoft.com/office/officeart/2005/8/layout/vList5"/>
    <dgm:cxn modelId="{20948A55-EF97-4AC2-95D3-70F5F69080EB}" type="presParOf" srcId="{3E376F7C-3141-4F5F-842A-46EF9F922DB4}" destId="{31BECEB7-2731-46CF-B977-827BE8F497D2}" srcOrd="2" destOrd="0" presId="urn:microsoft.com/office/officeart/2005/8/layout/vList5"/>
    <dgm:cxn modelId="{C0728904-8FB6-4FDF-A55C-8D0642249C92}" type="presParOf" srcId="{31BECEB7-2731-46CF-B977-827BE8F497D2}" destId="{8421BCCC-B247-4344-B2A9-273D5715061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F3D635-6E80-4BA1-9024-50910F213901}"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ru-RU"/>
        </a:p>
      </dgm:t>
    </dgm:pt>
    <dgm:pt modelId="{995B719C-BC11-42EE-AF2B-CEC38D04812F}">
      <dgm:prSet/>
      <dgm:spPr/>
      <dgm:t>
        <a:bodyPr/>
        <a:lstStyle/>
        <a:p>
          <a:pPr rtl="0"/>
          <a:r>
            <a:rPr lang="ru-RU" dirty="0" smtClean="0">
              <a:solidFill>
                <a:schemeClr val="tx1"/>
              </a:solidFill>
              <a:latin typeface="a_Simpler" pitchFamily="82" charset="-52"/>
            </a:rPr>
            <a:t>Теории убеждения</a:t>
          </a:r>
          <a:endParaRPr lang="ru-RU" dirty="0">
            <a:solidFill>
              <a:schemeClr val="tx1"/>
            </a:solidFill>
            <a:latin typeface="a_Simpler" pitchFamily="82" charset="-52"/>
          </a:endParaRPr>
        </a:p>
      </dgm:t>
    </dgm:pt>
    <dgm:pt modelId="{3E379D87-E9B6-4E82-97C4-6DCED594BB75}" type="parTrans" cxnId="{9ED708DA-7650-498A-9A88-16A427DC101C}">
      <dgm:prSet/>
      <dgm:spPr/>
      <dgm:t>
        <a:bodyPr/>
        <a:lstStyle/>
        <a:p>
          <a:endParaRPr lang="ru-RU"/>
        </a:p>
      </dgm:t>
    </dgm:pt>
    <dgm:pt modelId="{C7B984D3-B27C-406F-9FAC-04D6502693E1}" type="sibTrans" cxnId="{9ED708DA-7650-498A-9A88-16A427DC101C}">
      <dgm:prSet/>
      <dgm:spPr/>
      <dgm:t>
        <a:bodyPr/>
        <a:lstStyle/>
        <a:p>
          <a:endParaRPr lang="ru-RU"/>
        </a:p>
      </dgm:t>
    </dgm:pt>
    <dgm:pt modelId="{F9B46319-C520-46AA-B685-2C73AAC94099}" type="pres">
      <dgm:prSet presAssocID="{74F3D635-6E80-4BA1-9024-50910F213901}" presName="Name0" presStyleCnt="0">
        <dgm:presLayoutVars>
          <dgm:chPref val="3"/>
          <dgm:dir/>
          <dgm:animLvl val="lvl"/>
          <dgm:resizeHandles/>
        </dgm:presLayoutVars>
      </dgm:prSet>
      <dgm:spPr/>
      <dgm:t>
        <a:bodyPr/>
        <a:lstStyle/>
        <a:p>
          <a:endParaRPr lang="ru-RU"/>
        </a:p>
      </dgm:t>
    </dgm:pt>
    <dgm:pt modelId="{783489E4-77ED-4C68-9FEF-F8A72584D392}" type="pres">
      <dgm:prSet presAssocID="{995B719C-BC11-42EE-AF2B-CEC38D04812F}" presName="horFlow" presStyleCnt="0"/>
      <dgm:spPr/>
    </dgm:pt>
    <dgm:pt modelId="{49D04321-7413-4CF4-A218-0564FBB6FF6C}" type="pres">
      <dgm:prSet presAssocID="{995B719C-BC11-42EE-AF2B-CEC38D04812F}" presName="bigChev" presStyleLbl="node1" presStyleIdx="0" presStyleCnt="1" custLinFactNeighborX="1063" custLinFactNeighborY="-11037"/>
      <dgm:spPr/>
      <dgm:t>
        <a:bodyPr/>
        <a:lstStyle/>
        <a:p>
          <a:endParaRPr lang="ru-RU"/>
        </a:p>
      </dgm:t>
    </dgm:pt>
  </dgm:ptLst>
  <dgm:cxnLst>
    <dgm:cxn modelId="{9ED708DA-7650-498A-9A88-16A427DC101C}" srcId="{74F3D635-6E80-4BA1-9024-50910F213901}" destId="{995B719C-BC11-42EE-AF2B-CEC38D04812F}" srcOrd="0" destOrd="0" parTransId="{3E379D87-E9B6-4E82-97C4-6DCED594BB75}" sibTransId="{C7B984D3-B27C-406F-9FAC-04D6502693E1}"/>
    <dgm:cxn modelId="{F8CBD4A9-1338-4A93-8D5B-2540676A1C1B}" type="presOf" srcId="{995B719C-BC11-42EE-AF2B-CEC38D04812F}" destId="{49D04321-7413-4CF4-A218-0564FBB6FF6C}" srcOrd="0" destOrd="0" presId="urn:microsoft.com/office/officeart/2005/8/layout/lProcess3"/>
    <dgm:cxn modelId="{CFAE20D4-98BE-4DFA-922E-3022AD65DBF0}" type="presOf" srcId="{74F3D635-6E80-4BA1-9024-50910F213901}" destId="{F9B46319-C520-46AA-B685-2C73AAC94099}" srcOrd="0" destOrd="0" presId="urn:microsoft.com/office/officeart/2005/8/layout/lProcess3"/>
    <dgm:cxn modelId="{973E7FDE-0AA6-4A28-9B5D-36A5D00349DC}" type="presParOf" srcId="{F9B46319-C520-46AA-B685-2C73AAC94099}" destId="{783489E4-77ED-4C68-9FEF-F8A72584D392}" srcOrd="0" destOrd="0" presId="urn:microsoft.com/office/officeart/2005/8/layout/lProcess3"/>
    <dgm:cxn modelId="{FEC37843-B323-4344-A120-789D78E58E11}" type="presParOf" srcId="{783489E4-77ED-4C68-9FEF-F8A72584D392}" destId="{49D04321-7413-4CF4-A218-0564FBB6FF6C}"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16A9C7-B8F6-42B2-8CFE-D12701BD0C07}"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ru-RU"/>
        </a:p>
      </dgm:t>
    </dgm:pt>
    <dgm:pt modelId="{DFCB95EF-530C-44E5-83E8-704635D588D6}">
      <dgm:prSet/>
      <dgm:spPr/>
      <dgm:t>
        <a:bodyPr/>
        <a:lstStyle/>
        <a:p>
          <a:pPr rtl="0"/>
          <a:r>
            <a:rPr lang="ru-RU" dirty="0" smtClean="0">
              <a:solidFill>
                <a:schemeClr val="tx1"/>
              </a:solidFill>
              <a:latin typeface="a_Simpler" pitchFamily="82" charset="-52"/>
            </a:rPr>
            <a:t>Факторы эффективности убеждающего воздействия</a:t>
          </a:r>
          <a:endParaRPr lang="ru-RU" dirty="0">
            <a:solidFill>
              <a:schemeClr val="tx1"/>
            </a:solidFill>
            <a:latin typeface="a_Simpler" pitchFamily="82" charset="-52"/>
          </a:endParaRPr>
        </a:p>
      </dgm:t>
    </dgm:pt>
    <dgm:pt modelId="{A5109458-134C-4AD3-A458-B99529B7F90E}" type="parTrans" cxnId="{38C93A7A-6851-45B5-ABFE-E99ECAA6778A}">
      <dgm:prSet/>
      <dgm:spPr/>
      <dgm:t>
        <a:bodyPr/>
        <a:lstStyle/>
        <a:p>
          <a:endParaRPr lang="ru-RU"/>
        </a:p>
      </dgm:t>
    </dgm:pt>
    <dgm:pt modelId="{BA989DF2-BE57-4607-A95F-D2F97232C4EA}" type="sibTrans" cxnId="{38C93A7A-6851-45B5-ABFE-E99ECAA6778A}">
      <dgm:prSet/>
      <dgm:spPr/>
      <dgm:t>
        <a:bodyPr/>
        <a:lstStyle/>
        <a:p>
          <a:endParaRPr lang="ru-RU"/>
        </a:p>
      </dgm:t>
    </dgm:pt>
    <dgm:pt modelId="{CBFE490C-7F03-4663-B64A-847C3B3FDDD2}" type="pres">
      <dgm:prSet presAssocID="{EB16A9C7-B8F6-42B2-8CFE-D12701BD0C07}" presName="Name0" presStyleCnt="0">
        <dgm:presLayoutVars>
          <dgm:chPref val="3"/>
          <dgm:dir/>
          <dgm:animLvl val="lvl"/>
          <dgm:resizeHandles/>
        </dgm:presLayoutVars>
      </dgm:prSet>
      <dgm:spPr/>
      <dgm:t>
        <a:bodyPr/>
        <a:lstStyle/>
        <a:p>
          <a:endParaRPr lang="ru-RU"/>
        </a:p>
      </dgm:t>
    </dgm:pt>
    <dgm:pt modelId="{229369A7-4E38-4705-A66B-0DA4E8B9B68F}" type="pres">
      <dgm:prSet presAssocID="{DFCB95EF-530C-44E5-83E8-704635D588D6}" presName="horFlow" presStyleCnt="0"/>
      <dgm:spPr/>
    </dgm:pt>
    <dgm:pt modelId="{3AD5E9F2-E5F5-44D5-A2F9-967849F2D366}" type="pres">
      <dgm:prSet presAssocID="{DFCB95EF-530C-44E5-83E8-704635D588D6}" presName="bigChev" presStyleLbl="node1" presStyleIdx="0" presStyleCnt="1" custLinFactNeighborX="219" custLinFactNeighborY="-8928"/>
      <dgm:spPr/>
      <dgm:t>
        <a:bodyPr/>
        <a:lstStyle/>
        <a:p>
          <a:endParaRPr lang="ru-RU"/>
        </a:p>
      </dgm:t>
    </dgm:pt>
  </dgm:ptLst>
  <dgm:cxnLst>
    <dgm:cxn modelId="{38C93A7A-6851-45B5-ABFE-E99ECAA6778A}" srcId="{EB16A9C7-B8F6-42B2-8CFE-D12701BD0C07}" destId="{DFCB95EF-530C-44E5-83E8-704635D588D6}" srcOrd="0" destOrd="0" parTransId="{A5109458-134C-4AD3-A458-B99529B7F90E}" sibTransId="{BA989DF2-BE57-4607-A95F-D2F97232C4EA}"/>
    <dgm:cxn modelId="{7F390F27-ED6D-4155-B235-7173808AD2BC}" type="presOf" srcId="{EB16A9C7-B8F6-42B2-8CFE-D12701BD0C07}" destId="{CBFE490C-7F03-4663-B64A-847C3B3FDDD2}" srcOrd="0" destOrd="0" presId="urn:microsoft.com/office/officeart/2005/8/layout/lProcess3"/>
    <dgm:cxn modelId="{E84E0645-29EA-40CA-A8A1-73CA459E89BD}" type="presOf" srcId="{DFCB95EF-530C-44E5-83E8-704635D588D6}" destId="{3AD5E9F2-E5F5-44D5-A2F9-967849F2D366}" srcOrd="0" destOrd="0" presId="urn:microsoft.com/office/officeart/2005/8/layout/lProcess3"/>
    <dgm:cxn modelId="{04FD6634-B9A1-44B4-895F-FAFA8D73222A}" type="presParOf" srcId="{CBFE490C-7F03-4663-B64A-847C3B3FDDD2}" destId="{229369A7-4E38-4705-A66B-0DA4E8B9B68F}" srcOrd="0" destOrd="0" presId="urn:microsoft.com/office/officeart/2005/8/layout/lProcess3"/>
    <dgm:cxn modelId="{D411BA4A-5DBC-421F-A9DF-7E2EE4989A54}" type="presParOf" srcId="{229369A7-4E38-4705-A66B-0DA4E8B9B68F}" destId="{3AD5E9F2-E5F5-44D5-A2F9-967849F2D366}"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E8918-E79B-4721-BDED-AB002DE07A02}">
      <dsp:nvSpPr>
        <dsp:cNvPr id="0" name=""/>
        <dsp:cNvSpPr/>
      </dsp:nvSpPr>
      <dsp:spPr>
        <a:xfrm>
          <a:off x="1386871" y="133"/>
          <a:ext cx="5760656" cy="1463516"/>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b="1" kern="1200" dirty="0" smtClean="0">
              <a:solidFill>
                <a:schemeClr val="tx1"/>
              </a:solidFill>
            </a:rPr>
            <a:t>1. Принципы формирования и изменения аттитюдов</a:t>
          </a:r>
          <a:r>
            <a:rPr lang="ru-RU" sz="2700" b="1" kern="1200" dirty="0" smtClean="0"/>
            <a:t>.</a:t>
          </a:r>
          <a:endParaRPr lang="ru-RU" sz="2700" kern="1200" dirty="0"/>
        </a:p>
      </dsp:txBody>
      <dsp:txXfrm>
        <a:off x="2118629" y="133"/>
        <a:ext cx="4297140" cy="1463516"/>
      </dsp:txXfrm>
    </dsp:sp>
    <dsp:sp modelId="{78D4748C-C7A2-43E2-A15B-0765D88BBFA4}">
      <dsp:nvSpPr>
        <dsp:cNvPr id="0" name=""/>
        <dsp:cNvSpPr/>
      </dsp:nvSpPr>
      <dsp:spPr>
        <a:xfrm>
          <a:off x="1386871" y="1668541"/>
          <a:ext cx="5760656" cy="1463516"/>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b="1" kern="1200" dirty="0" smtClean="0">
              <a:solidFill>
                <a:schemeClr val="tx1"/>
              </a:solidFill>
            </a:rPr>
            <a:t>2. Теории убеждений</a:t>
          </a:r>
          <a:r>
            <a:rPr lang="ru-RU" sz="2700" b="1" kern="1200" dirty="0" smtClean="0"/>
            <a:t>.</a:t>
          </a:r>
          <a:endParaRPr lang="ru-RU" sz="2700" kern="1200" dirty="0"/>
        </a:p>
      </dsp:txBody>
      <dsp:txXfrm>
        <a:off x="2118629" y="1668541"/>
        <a:ext cx="4297140" cy="1463516"/>
      </dsp:txXfrm>
    </dsp:sp>
    <dsp:sp modelId="{2825A9C9-3F4E-4109-82CD-D10C835BD59E}">
      <dsp:nvSpPr>
        <dsp:cNvPr id="0" name=""/>
        <dsp:cNvSpPr/>
      </dsp:nvSpPr>
      <dsp:spPr>
        <a:xfrm>
          <a:off x="1386871" y="3336950"/>
          <a:ext cx="5616609" cy="1463516"/>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rtl="0">
            <a:lnSpc>
              <a:spcPct val="90000"/>
            </a:lnSpc>
            <a:spcBef>
              <a:spcPct val="0"/>
            </a:spcBef>
            <a:spcAft>
              <a:spcPct val="35000"/>
            </a:spcAft>
          </a:pPr>
          <a:r>
            <a:rPr lang="ru-RU" sz="2700" b="1" kern="1200" dirty="0" smtClean="0">
              <a:solidFill>
                <a:schemeClr val="tx1"/>
              </a:solidFill>
            </a:rPr>
            <a:t>3. Факторы эффективности убеждающего воздействия</a:t>
          </a:r>
          <a:endParaRPr lang="ru-RU" sz="2700" kern="1200" dirty="0">
            <a:solidFill>
              <a:schemeClr val="tx1"/>
            </a:solidFill>
          </a:endParaRPr>
        </a:p>
      </dsp:txBody>
      <dsp:txXfrm>
        <a:off x="2118629" y="3336950"/>
        <a:ext cx="4153093" cy="1463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EB2CD-877B-4F0B-B35F-D1D85178B82D}">
      <dsp:nvSpPr>
        <dsp:cNvPr id="0" name=""/>
        <dsp:cNvSpPr/>
      </dsp:nvSpPr>
      <dsp:spPr>
        <a:xfrm>
          <a:off x="0" y="488538"/>
          <a:ext cx="7272808" cy="290912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rtl="0">
            <a:lnSpc>
              <a:spcPct val="90000"/>
            </a:lnSpc>
            <a:spcBef>
              <a:spcPct val="0"/>
            </a:spcBef>
            <a:spcAft>
              <a:spcPct val="35000"/>
            </a:spcAft>
          </a:pPr>
          <a:r>
            <a:rPr lang="ru-RU" sz="4200" b="1" kern="1200" dirty="0" smtClean="0">
              <a:solidFill>
                <a:schemeClr val="tx1"/>
              </a:solidFill>
              <a:latin typeface="a_Simpler" pitchFamily="82" charset="-52"/>
            </a:rPr>
            <a:t>Принципы формирования и изменения аттитюдов</a:t>
          </a:r>
          <a:endParaRPr lang="ru-RU" sz="4200" kern="1200" dirty="0">
            <a:solidFill>
              <a:schemeClr val="tx1"/>
            </a:solidFill>
            <a:latin typeface="a_Simpler" pitchFamily="82" charset="-52"/>
          </a:endParaRPr>
        </a:p>
      </dsp:txBody>
      <dsp:txXfrm>
        <a:off x="1454562" y="488538"/>
        <a:ext cx="4363685" cy="29091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BFD59-7EC3-4BFE-96C9-BACA6FB8B096}">
      <dsp:nvSpPr>
        <dsp:cNvPr id="0" name=""/>
        <dsp:cNvSpPr/>
      </dsp:nvSpPr>
      <dsp:spPr>
        <a:xfrm>
          <a:off x="5" y="928"/>
          <a:ext cx="8534388" cy="2513548"/>
        </a:xfrm>
        <a:prstGeom prst="roundRect">
          <a:avLst/>
        </a:prstGeom>
        <a:solidFill>
          <a:srgbClr val="C1E53B"/>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ru-RU" sz="2000" kern="1200" dirty="0" smtClean="0">
              <a:solidFill>
                <a:schemeClr val="tx1"/>
              </a:solidFill>
            </a:rPr>
            <a:t>Если ребенок заимствовал установку своих родителей или приятелей  и высказал ее, то он, как правило, получает </a:t>
          </a:r>
          <a:r>
            <a:rPr lang="ru-RU" sz="2000" kern="1200" dirty="0" err="1" smtClean="0">
              <a:solidFill>
                <a:schemeClr val="tx1"/>
              </a:solidFill>
            </a:rPr>
            <a:t>оперантное</a:t>
          </a:r>
          <a:r>
            <a:rPr lang="ru-RU" sz="2000" kern="1200" dirty="0" smtClean="0">
              <a:solidFill>
                <a:schemeClr val="tx1"/>
              </a:solidFill>
            </a:rPr>
            <a:t> подкрепление в виде похвалы, одобрения, какого-то иного психологического или материального вознаграждения. Награждая детей улыбкой, похвалой или объятием за высказывание «правильных» взглядов — тех, которым отдают предпочтение они сами, — родители и другие взрослые играют активную роль в формировании детских социальных установок. </a:t>
          </a:r>
          <a:endParaRPr lang="ru-RU" sz="2000" kern="1200" dirty="0">
            <a:solidFill>
              <a:schemeClr val="tx1"/>
            </a:solidFill>
          </a:endParaRPr>
        </a:p>
      </dsp:txBody>
      <dsp:txXfrm>
        <a:off x="122706" y="123629"/>
        <a:ext cx="8288986" cy="2268146"/>
      </dsp:txXfrm>
    </dsp:sp>
    <dsp:sp modelId="{8421BCCC-B247-4344-B2A9-273D57150618}">
      <dsp:nvSpPr>
        <dsp:cNvPr id="0" name=""/>
        <dsp:cNvSpPr/>
      </dsp:nvSpPr>
      <dsp:spPr>
        <a:xfrm>
          <a:off x="5" y="2603198"/>
          <a:ext cx="8526072" cy="2196473"/>
        </a:xfrm>
        <a:prstGeom prst="roundRect">
          <a:avLst/>
        </a:prstGeom>
        <a:solidFill>
          <a:srgbClr val="C1E53B"/>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ru-RU" sz="2000" kern="1200" dirty="0" smtClean="0">
              <a:solidFill>
                <a:schemeClr val="tx1"/>
              </a:solidFill>
            </a:rPr>
            <a:t>Впоследствии для получения вознаграждения человек научается усваивать, но главное, высказывать те установки, которые нравятся окружающим, и получает с их стороны положительное подкрепление.</a:t>
          </a:r>
          <a:r>
            <a:rPr lang="ru-RU" sz="2000" b="1" kern="1200" dirty="0" smtClean="0">
              <a:solidFill>
                <a:schemeClr val="tx1"/>
              </a:solidFill>
            </a:rPr>
            <a:t> </a:t>
          </a:r>
          <a:r>
            <a:rPr lang="ru-RU" sz="2000" kern="1200" dirty="0" smtClean="0">
              <a:solidFill>
                <a:schemeClr val="tx1"/>
              </a:solidFill>
            </a:rPr>
            <a:t>И, соответственно, игнорировать взгляды и установки, неприятные его социальному окружению, боясь подвергнуться наказанию – негативному подкреплению.</a:t>
          </a:r>
          <a:endParaRPr lang="ru-RU" sz="2000" kern="1200" dirty="0">
            <a:solidFill>
              <a:schemeClr val="tx1"/>
            </a:solidFill>
          </a:endParaRPr>
        </a:p>
      </dsp:txBody>
      <dsp:txXfrm>
        <a:off x="107228" y="2710421"/>
        <a:ext cx="8311626" cy="19820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04321-7413-4CF4-A218-0564FBB6FF6C}">
      <dsp:nvSpPr>
        <dsp:cNvPr id="0" name=""/>
        <dsp:cNvSpPr/>
      </dsp:nvSpPr>
      <dsp:spPr>
        <a:xfrm>
          <a:off x="0" y="316643"/>
          <a:ext cx="8534400" cy="3413760"/>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41275" rIns="0" bIns="41275" numCol="1" spcCol="1270" anchor="ctr" anchorCtr="0">
          <a:noAutofit/>
        </a:bodyPr>
        <a:lstStyle/>
        <a:p>
          <a:pPr lvl="0" algn="ctr" defTabSz="2889250" rtl="0">
            <a:lnSpc>
              <a:spcPct val="90000"/>
            </a:lnSpc>
            <a:spcBef>
              <a:spcPct val="0"/>
            </a:spcBef>
            <a:spcAft>
              <a:spcPct val="35000"/>
            </a:spcAft>
          </a:pPr>
          <a:r>
            <a:rPr lang="ru-RU" sz="6500" kern="1200" dirty="0" smtClean="0">
              <a:solidFill>
                <a:schemeClr val="tx1"/>
              </a:solidFill>
              <a:latin typeface="a_Simpler" pitchFamily="82" charset="-52"/>
            </a:rPr>
            <a:t>Теории убеждения</a:t>
          </a:r>
          <a:endParaRPr lang="ru-RU" sz="6500" kern="1200" dirty="0">
            <a:solidFill>
              <a:schemeClr val="tx1"/>
            </a:solidFill>
            <a:latin typeface="a_Simpler" pitchFamily="82" charset="-52"/>
          </a:endParaRPr>
        </a:p>
      </dsp:txBody>
      <dsp:txXfrm>
        <a:off x="1706880" y="316643"/>
        <a:ext cx="5120640" cy="34137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5E9F2-E5F5-44D5-A2F9-967849F2D366}">
      <dsp:nvSpPr>
        <dsp:cNvPr id="0" name=""/>
        <dsp:cNvSpPr/>
      </dsp:nvSpPr>
      <dsp:spPr>
        <a:xfrm>
          <a:off x="0" y="388639"/>
          <a:ext cx="8534400" cy="3413760"/>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29845" rIns="0" bIns="29845" numCol="1" spcCol="1270" anchor="ctr" anchorCtr="0">
          <a:noAutofit/>
        </a:bodyPr>
        <a:lstStyle/>
        <a:p>
          <a:pPr lvl="0" algn="ctr" defTabSz="2089150" rtl="0">
            <a:lnSpc>
              <a:spcPct val="90000"/>
            </a:lnSpc>
            <a:spcBef>
              <a:spcPct val="0"/>
            </a:spcBef>
            <a:spcAft>
              <a:spcPct val="35000"/>
            </a:spcAft>
          </a:pPr>
          <a:r>
            <a:rPr lang="ru-RU" sz="4700" kern="1200" dirty="0" smtClean="0">
              <a:solidFill>
                <a:schemeClr val="tx1"/>
              </a:solidFill>
              <a:latin typeface="a_Simpler" pitchFamily="82" charset="-52"/>
            </a:rPr>
            <a:t>Факторы эффективности убеждающего воздействия</a:t>
          </a:r>
          <a:endParaRPr lang="ru-RU" sz="4700" kern="1200" dirty="0">
            <a:solidFill>
              <a:schemeClr val="tx1"/>
            </a:solidFill>
            <a:latin typeface="a_Simpler" pitchFamily="82" charset="-52"/>
          </a:endParaRPr>
        </a:p>
      </dsp:txBody>
      <dsp:txXfrm>
        <a:off x="1706880" y="388639"/>
        <a:ext cx="5120640" cy="341376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ru-RU" smtClean="0"/>
              <a:t>Образец заголовка</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Rectangle 3"/>
          <p:cNvSpPr>
            <a:spLocks noGrp="1"/>
          </p:cNvSpPr>
          <p:nvPr>
            <p:ph type="dt" sz="half" idx="10"/>
          </p:nvPr>
        </p:nvSpPr>
        <p:spPr>
          <a:xfrm>
            <a:off x="228600" y="6553200"/>
            <a:ext cx="2133600" cy="287782"/>
          </a:xfrm>
        </p:spPr>
        <p:txBody>
          <a:bodyPr/>
          <a:lstStyle/>
          <a:p>
            <a:fld id="{F97D66CE-0391-476C-BB98-168D19CA2391}" type="datetimeFigureOut">
              <a:rPr lang="ru-RU" smtClean="0"/>
              <a:t>18.10.2013</a:t>
            </a:fld>
            <a:endParaRPr lang="ru-RU"/>
          </a:p>
        </p:txBody>
      </p:sp>
      <p:sp>
        <p:nvSpPr>
          <p:cNvPr id="5" name="Rectangle 4"/>
          <p:cNvSpPr>
            <a:spLocks noGrp="1"/>
          </p:cNvSpPr>
          <p:nvPr>
            <p:ph type="ftr" sz="quarter" idx="11"/>
          </p:nvPr>
        </p:nvSpPr>
        <p:spPr>
          <a:xfrm>
            <a:off x="2895600" y="6553200"/>
            <a:ext cx="3429000" cy="287782"/>
          </a:xfrm>
        </p:spPr>
        <p:txBody>
          <a:bodyPr/>
          <a:lstStyle/>
          <a:p>
            <a:endParaRPr lang="ru-RU"/>
          </a:p>
        </p:txBody>
      </p:sp>
      <p:sp>
        <p:nvSpPr>
          <p:cNvPr id="6" name="Rectangle 5"/>
          <p:cNvSpPr>
            <a:spLocks noGrp="1"/>
          </p:cNvSpPr>
          <p:nvPr>
            <p:ph type="sldNum" sz="quarter" idx="12"/>
          </p:nvPr>
        </p:nvSpPr>
        <p:spPr>
          <a:xfrm>
            <a:off x="6858000" y="6553200"/>
            <a:ext cx="2057400" cy="287782"/>
          </a:xfrm>
        </p:spPr>
        <p:txBody>
          <a:bodyPr/>
          <a:lstStyle/>
          <a:p>
            <a:fld id="{74ED4E0C-E3DC-434A-954E-6761C9CB42E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a:p>
        </p:txBody>
      </p:sp>
      <p:sp>
        <p:nvSpPr>
          <p:cNvPr id="3" name="Rectangle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3"/>
          <p:cNvSpPr>
            <a:spLocks noGrp="1"/>
          </p:cNvSpPr>
          <p:nvPr>
            <p:ph type="dt" sz="half" idx="10"/>
          </p:nvPr>
        </p:nvSpPr>
        <p:spPr/>
        <p:txBody>
          <a:bodyPr/>
          <a:lstStyle/>
          <a:p>
            <a:fld id="{F97D66CE-0391-476C-BB98-168D19CA2391}" type="datetimeFigureOut">
              <a:rPr lang="ru-RU" smtClean="0"/>
              <a:t>18.10.2013</a:t>
            </a:fld>
            <a:endParaRPr lang="ru-RU"/>
          </a:p>
        </p:txBody>
      </p:sp>
      <p:sp>
        <p:nvSpPr>
          <p:cNvPr id="5" name="Rectangle 4"/>
          <p:cNvSpPr>
            <a:spLocks noGrp="1"/>
          </p:cNvSpPr>
          <p:nvPr>
            <p:ph type="ftr" sz="quarter" idx="11"/>
          </p:nvPr>
        </p:nvSpPr>
        <p:spPr/>
        <p:txBody>
          <a:bodyPr/>
          <a:lstStyle/>
          <a:p>
            <a:endParaRPr lang="ru-RU"/>
          </a:p>
        </p:txBody>
      </p:sp>
      <p:sp>
        <p:nvSpPr>
          <p:cNvPr id="6" name="Rectangle 5"/>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Rectangle 3"/>
          <p:cNvSpPr>
            <a:spLocks noGrp="1"/>
          </p:cNvSpPr>
          <p:nvPr>
            <p:ph type="dt" sz="half" idx="10"/>
          </p:nvPr>
        </p:nvSpPr>
        <p:spPr/>
        <p:txBody>
          <a:bodyPr/>
          <a:lstStyle/>
          <a:p>
            <a:fld id="{F97D66CE-0391-476C-BB98-168D19CA2391}" type="datetimeFigureOut">
              <a:rPr lang="ru-RU" smtClean="0"/>
              <a:t>18.10.2013</a:t>
            </a:fld>
            <a:endParaRPr lang="ru-RU"/>
          </a:p>
        </p:txBody>
      </p:sp>
      <p:sp>
        <p:nvSpPr>
          <p:cNvPr id="5" name="Rectangle 4"/>
          <p:cNvSpPr>
            <a:spLocks noGrp="1"/>
          </p:cNvSpPr>
          <p:nvPr>
            <p:ph type="ftr" sz="quarter" idx="11"/>
          </p:nvPr>
        </p:nvSpPr>
        <p:spPr/>
        <p:txBody>
          <a:bodyPr/>
          <a:lstStyle/>
          <a:p>
            <a:endParaRPr lang="ru-RU"/>
          </a:p>
        </p:txBody>
      </p:sp>
      <p:sp>
        <p:nvSpPr>
          <p:cNvPr id="6" name="Rectangle 5"/>
          <p:cNvSpPr>
            <a:spLocks noGrp="1"/>
          </p:cNvSpPr>
          <p:nvPr>
            <p:ph type="sldNum" sz="quarter" idx="12"/>
          </p:nvPr>
        </p:nvSpPr>
        <p:spPr/>
        <p:txBody>
          <a:bodyPr/>
          <a:lstStyle/>
          <a:p>
            <a:fld id="{74ED4E0C-E3DC-434A-954E-6761C9CB42EE}" type="slidenum">
              <a:rPr lang="ru-RU" smtClean="0"/>
              <a:t>‹#›</a:t>
            </a:fld>
            <a:endParaRPr lang="ru-RU"/>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ru-RU" smtClean="0"/>
              <a:t>Образец заголовка</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ru-RU" smtClean="0"/>
              <a:t>Образец заголовка</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Rectangle 3"/>
          <p:cNvSpPr>
            <a:spLocks noGrp="1"/>
          </p:cNvSpPr>
          <p:nvPr>
            <p:ph type="dt" sz="half" idx="10"/>
          </p:nvPr>
        </p:nvSpPr>
        <p:spPr>
          <a:xfrm>
            <a:off x="228600" y="6553200"/>
            <a:ext cx="2133600" cy="287782"/>
          </a:xfrm>
        </p:spPr>
        <p:txBody>
          <a:bodyPr/>
          <a:lstStyle/>
          <a:p>
            <a:fld id="{21067CFE-D068-4717-952D-F60F168D149C}" type="datetimeFigureOut">
              <a:rPr lang="en-US" smtClean="0"/>
              <a:pPr/>
              <a:t>10/18/2013</a:t>
            </a:fld>
            <a:endParaRPr lang="en-US"/>
          </a:p>
        </p:txBody>
      </p:sp>
      <p:sp>
        <p:nvSpPr>
          <p:cNvPr id="5" name="Rectangle 4"/>
          <p:cNvSpPr>
            <a:spLocks noGrp="1"/>
          </p:cNvSpPr>
          <p:nvPr>
            <p:ph type="ftr" sz="quarter" idx="11"/>
          </p:nvPr>
        </p:nvSpPr>
        <p:spPr>
          <a:xfrm>
            <a:off x="2895600" y="6553200"/>
            <a:ext cx="3429000" cy="287782"/>
          </a:xfrm>
        </p:spPr>
        <p:txBody>
          <a:bodyPr/>
          <a:lstStyle/>
          <a:p>
            <a:endParaRPr lang="en-US" dirty="0"/>
          </a:p>
        </p:txBody>
      </p:sp>
      <p:sp>
        <p:nvSpPr>
          <p:cNvPr id="6" name="Rectangle 5"/>
          <p:cNvSpPr>
            <a:spLocks noGrp="1"/>
          </p:cNvSpPr>
          <p:nvPr>
            <p:ph type="sldNum" sz="quarter" idx="12"/>
          </p:nvPr>
        </p:nvSpPr>
        <p:spPr>
          <a:xfrm>
            <a:off x="6858000" y="6553200"/>
            <a:ext cx="2057400" cy="287782"/>
          </a:xfrm>
        </p:spPr>
        <p:txBody>
          <a:bodyPr/>
          <a:lstStyle/>
          <a:p>
            <a:fld id="{B1523C92-45F4-4C30-810D-4886C1BA696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dirty="0"/>
          </a:p>
        </p:txBody>
      </p:sp>
      <p:sp>
        <p:nvSpPr>
          <p:cNvPr id="3" name="Rectangle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3"/>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ru-RU" smtClean="0"/>
              <a:t>Образец заголовка</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Rectangle 3"/>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Rectangle 4"/>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ru-RU" smtClean="0"/>
              <a:t>Образец заголовка</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a:p>
        </p:txBody>
      </p:sp>
      <p:sp>
        <p:nvSpPr>
          <p:cNvPr id="3" name="Rectangle 2"/>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ru-RU" smtClean="0"/>
              <a:t>Образец заголовка</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Rectangle 4"/>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B1523C92-45F4-4C30-810D-4886C1BA6969}" type="slidenum">
              <a:rPr lang="en-US" smtClean="0"/>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dirty="0"/>
          </a:p>
        </p:txBody>
      </p:sp>
      <p:sp>
        <p:nvSpPr>
          <p:cNvPr id="3" name="Rectangle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3"/>
          <p:cNvSpPr>
            <a:spLocks noGrp="1"/>
          </p:cNvSpPr>
          <p:nvPr>
            <p:ph type="dt" sz="half" idx="10"/>
          </p:nvPr>
        </p:nvSpPr>
        <p:spPr/>
        <p:txBody>
          <a:bodyPr/>
          <a:lstStyle/>
          <a:p>
            <a:fld id="{F97D66CE-0391-476C-BB98-168D19CA2391}" type="datetimeFigureOut">
              <a:rPr lang="ru-RU" smtClean="0"/>
              <a:t>18.10.2013</a:t>
            </a:fld>
            <a:endParaRPr lang="ru-RU"/>
          </a:p>
        </p:txBody>
      </p:sp>
      <p:sp>
        <p:nvSpPr>
          <p:cNvPr id="5" name="Rectangle 4"/>
          <p:cNvSpPr>
            <a:spLocks noGrp="1"/>
          </p:cNvSpPr>
          <p:nvPr>
            <p:ph type="ftr" sz="quarter" idx="11"/>
          </p:nvPr>
        </p:nvSpPr>
        <p:spPr/>
        <p:txBody>
          <a:bodyPr/>
          <a:lstStyle/>
          <a:p>
            <a:endParaRPr lang="ru-RU"/>
          </a:p>
        </p:txBody>
      </p:sp>
      <p:sp>
        <p:nvSpPr>
          <p:cNvPr id="6" name="Rectangle 5"/>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Rectangle 4"/>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B1523C92-45F4-4C30-810D-4886C1BA6969}" type="slidenum">
              <a:rPr lang="en-US" smtClean="0"/>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ru-RU" smtClean="0"/>
              <a:t>Образец заголовка</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a:p>
        </p:txBody>
      </p:sp>
      <p:sp>
        <p:nvSpPr>
          <p:cNvPr id="3" name="Rectangle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3"/>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Rectangle 3"/>
          <p:cNvSpPr>
            <a:spLocks noGrp="1"/>
          </p:cNvSpPr>
          <p:nvPr>
            <p:ph type="dt" sz="half" idx="10"/>
          </p:nvPr>
        </p:nvSpPr>
        <p:spPr/>
        <p:txBody>
          <a:bodyPr/>
          <a:lstStyle/>
          <a:p>
            <a:fld id="{21067CFE-D068-4717-952D-F60F168D149C}" type="datetimeFigureOut">
              <a:rPr lang="en-US" smtClean="0"/>
              <a:pPr/>
              <a:t>10/18/2013</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B1523C92-45F4-4C30-810D-4886C1BA6969}" type="slidenum">
              <a:rPr lang="en-US" smtClean="0"/>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ru-RU" smtClean="0"/>
              <a:t>Образец заголовка</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ru-RU" smtClean="0"/>
              <a:t>Образец заголовка</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Rectangle 3"/>
          <p:cNvSpPr>
            <a:spLocks noGrp="1"/>
          </p:cNvSpPr>
          <p:nvPr>
            <p:ph type="dt" sz="half" idx="10"/>
          </p:nvPr>
        </p:nvSpPr>
        <p:spPr/>
        <p:txBody>
          <a:bodyPr/>
          <a:lstStyle/>
          <a:p>
            <a:fld id="{F97D66CE-0391-476C-BB98-168D19CA2391}" type="datetimeFigureOut">
              <a:rPr lang="ru-RU" smtClean="0"/>
              <a:t>18.10.2013</a:t>
            </a:fld>
            <a:endParaRPr lang="ru-RU"/>
          </a:p>
        </p:txBody>
      </p:sp>
      <p:sp>
        <p:nvSpPr>
          <p:cNvPr id="5" name="Rectangle 4"/>
          <p:cNvSpPr>
            <a:spLocks noGrp="1"/>
          </p:cNvSpPr>
          <p:nvPr>
            <p:ph type="ftr" sz="quarter" idx="11"/>
          </p:nvPr>
        </p:nvSpPr>
        <p:spPr/>
        <p:txBody>
          <a:bodyPr/>
          <a:lstStyle/>
          <a:p>
            <a:endParaRPr lang="ru-RU"/>
          </a:p>
        </p:txBody>
      </p:sp>
      <p:sp>
        <p:nvSpPr>
          <p:cNvPr id="6" name="Rectangle 5"/>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Rectangle 4"/>
          <p:cNvSpPr>
            <a:spLocks noGrp="1"/>
          </p:cNvSpPr>
          <p:nvPr>
            <p:ph type="dt" sz="half" idx="10"/>
          </p:nvPr>
        </p:nvSpPr>
        <p:spPr/>
        <p:txBody>
          <a:bodyPr/>
          <a:lstStyle/>
          <a:p>
            <a:fld id="{F97D66CE-0391-476C-BB98-168D19CA2391}" type="datetimeFigureOut">
              <a:rPr lang="ru-RU" smtClean="0"/>
              <a:t>18.10.2013</a:t>
            </a:fld>
            <a:endParaRPr lang="ru-RU"/>
          </a:p>
        </p:txBody>
      </p:sp>
      <p:sp>
        <p:nvSpPr>
          <p:cNvPr id="6" name="Rectangle 5"/>
          <p:cNvSpPr>
            <a:spLocks noGrp="1"/>
          </p:cNvSpPr>
          <p:nvPr>
            <p:ph type="ftr" sz="quarter" idx="11"/>
          </p:nvPr>
        </p:nvSpPr>
        <p:spPr/>
        <p:txBody>
          <a:bodyPr/>
          <a:lstStyle/>
          <a:p>
            <a:endParaRPr lang="ru-RU"/>
          </a:p>
        </p:txBody>
      </p:sp>
      <p:sp>
        <p:nvSpPr>
          <p:cNvPr id="7" name="Rectangle 6"/>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ru-RU" smtClean="0"/>
              <a:t>Образец заголовка</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a:spLocks noGrp="1"/>
          </p:cNvSpPr>
          <p:nvPr>
            <p:ph type="dt" sz="half" idx="10"/>
          </p:nvPr>
        </p:nvSpPr>
        <p:spPr/>
        <p:txBody>
          <a:bodyPr/>
          <a:lstStyle/>
          <a:p>
            <a:fld id="{F97D66CE-0391-476C-BB98-168D19CA2391}" type="datetimeFigureOut">
              <a:rPr lang="ru-RU" smtClean="0"/>
              <a:t>18.10.2013</a:t>
            </a:fld>
            <a:endParaRPr lang="ru-RU"/>
          </a:p>
        </p:txBody>
      </p:sp>
      <p:sp>
        <p:nvSpPr>
          <p:cNvPr id="8" name="Rectangle 7"/>
          <p:cNvSpPr>
            <a:spLocks noGrp="1"/>
          </p:cNvSpPr>
          <p:nvPr>
            <p:ph type="ftr" sz="quarter" idx="11"/>
          </p:nvPr>
        </p:nvSpPr>
        <p:spPr/>
        <p:txBody>
          <a:bodyPr/>
          <a:lstStyle/>
          <a:p>
            <a:endParaRPr lang="ru-RU"/>
          </a:p>
        </p:txBody>
      </p:sp>
      <p:sp>
        <p:nvSpPr>
          <p:cNvPr id="9" name="Rectangle 8"/>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ru-RU" smtClean="0"/>
              <a:t>Образец заголовка</a:t>
            </a:r>
            <a:endParaRPr lang="en-US"/>
          </a:p>
        </p:txBody>
      </p:sp>
      <p:sp>
        <p:nvSpPr>
          <p:cNvPr id="3" name="Rectangle 2"/>
          <p:cNvSpPr>
            <a:spLocks noGrp="1"/>
          </p:cNvSpPr>
          <p:nvPr>
            <p:ph type="dt" sz="half" idx="10"/>
          </p:nvPr>
        </p:nvSpPr>
        <p:spPr/>
        <p:txBody>
          <a:bodyPr/>
          <a:lstStyle/>
          <a:p>
            <a:fld id="{F97D66CE-0391-476C-BB98-168D19CA2391}" type="datetimeFigureOut">
              <a:rPr lang="ru-RU" smtClean="0"/>
              <a:t>18.10.2013</a:t>
            </a:fld>
            <a:endParaRPr lang="ru-RU"/>
          </a:p>
        </p:txBody>
      </p:sp>
      <p:sp>
        <p:nvSpPr>
          <p:cNvPr id="4" name="Rectangle 3"/>
          <p:cNvSpPr>
            <a:spLocks noGrp="1"/>
          </p:cNvSpPr>
          <p:nvPr>
            <p:ph type="ftr" sz="quarter" idx="11"/>
          </p:nvPr>
        </p:nvSpPr>
        <p:spPr/>
        <p:txBody>
          <a:bodyPr/>
          <a:lstStyle/>
          <a:p>
            <a:endParaRPr lang="ru-RU"/>
          </a:p>
        </p:txBody>
      </p:sp>
      <p:sp>
        <p:nvSpPr>
          <p:cNvPr id="5" name="Rectangle 4"/>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F97D66CE-0391-476C-BB98-168D19CA2391}" type="datetimeFigureOut">
              <a:rPr lang="ru-RU" smtClean="0"/>
              <a:t>18.10.2013</a:t>
            </a:fld>
            <a:endParaRPr lang="ru-RU"/>
          </a:p>
        </p:txBody>
      </p:sp>
      <p:sp>
        <p:nvSpPr>
          <p:cNvPr id="3" name="Rectangle 2"/>
          <p:cNvSpPr>
            <a:spLocks noGrp="1"/>
          </p:cNvSpPr>
          <p:nvPr>
            <p:ph type="ftr" sz="quarter" idx="11"/>
          </p:nvPr>
        </p:nvSpPr>
        <p:spPr/>
        <p:txBody>
          <a:bodyPr/>
          <a:lstStyle/>
          <a:p>
            <a:endParaRPr lang="ru-RU"/>
          </a:p>
        </p:txBody>
      </p:sp>
      <p:sp>
        <p:nvSpPr>
          <p:cNvPr id="4" name="Rectangle 3"/>
          <p:cNvSpPr>
            <a:spLocks noGrp="1"/>
          </p:cNvSpPr>
          <p:nvPr>
            <p:ph type="sldNum" sz="quarter" idx="12"/>
          </p:nvPr>
        </p:nvSpPr>
        <p:spPr/>
        <p:txBody>
          <a:bodyPr/>
          <a:lstStyle/>
          <a:p>
            <a:fld id="{74ED4E0C-E3DC-434A-954E-6761C9CB42E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ru-RU" smtClean="0"/>
              <a:t>Образец заголовка</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Rectangle 4"/>
          <p:cNvSpPr>
            <a:spLocks noGrp="1"/>
          </p:cNvSpPr>
          <p:nvPr>
            <p:ph type="dt" sz="half" idx="10"/>
          </p:nvPr>
        </p:nvSpPr>
        <p:spPr/>
        <p:txBody>
          <a:bodyPr/>
          <a:lstStyle/>
          <a:p>
            <a:fld id="{F97D66CE-0391-476C-BB98-168D19CA2391}" type="datetimeFigureOut">
              <a:rPr lang="ru-RU" smtClean="0"/>
              <a:t>18.10.2013</a:t>
            </a:fld>
            <a:endParaRPr lang="ru-RU"/>
          </a:p>
        </p:txBody>
      </p:sp>
      <p:sp>
        <p:nvSpPr>
          <p:cNvPr id="6" name="Rectangle 5"/>
          <p:cNvSpPr>
            <a:spLocks noGrp="1"/>
          </p:cNvSpPr>
          <p:nvPr>
            <p:ph type="ftr" sz="quarter" idx="11"/>
          </p:nvPr>
        </p:nvSpPr>
        <p:spPr/>
        <p:txBody>
          <a:bodyPr/>
          <a:lstStyle/>
          <a:p>
            <a:endParaRPr lang="ru-RU"/>
          </a:p>
        </p:txBody>
      </p:sp>
      <p:sp>
        <p:nvSpPr>
          <p:cNvPr id="7" name="Rectangle 6"/>
          <p:cNvSpPr>
            <a:spLocks noGrp="1"/>
          </p:cNvSpPr>
          <p:nvPr>
            <p:ph type="sldNum" sz="quarter" idx="12"/>
          </p:nvPr>
        </p:nvSpPr>
        <p:spPr/>
        <p:txBody>
          <a:bodyPr/>
          <a:lstStyle/>
          <a:p>
            <a:fld id="{74ED4E0C-E3DC-434A-954E-6761C9CB42EE}" type="slidenum">
              <a:rPr lang="ru-RU" smtClean="0"/>
              <a:t>‹#›</a:t>
            </a:fld>
            <a:endParaRPr lang="ru-RU"/>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Rectangle 4"/>
          <p:cNvSpPr>
            <a:spLocks noGrp="1"/>
          </p:cNvSpPr>
          <p:nvPr>
            <p:ph type="dt" sz="half" idx="10"/>
          </p:nvPr>
        </p:nvSpPr>
        <p:spPr/>
        <p:txBody>
          <a:bodyPr/>
          <a:lstStyle/>
          <a:p>
            <a:fld id="{F97D66CE-0391-476C-BB98-168D19CA2391}" type="datetimeFigureOut">
              <a:rPr lang="ru-RU" smtClean="0"/>
              <a:t>18.10.2013</a:t>
            </a:fld>
            <a:endParaRPr lang="ru-RU"/>
          </a:p>
        </p:txBody>
      </p:sp>
      <p:sp>
        <p:nvSpPr>
          <p:cNvPr id="6" name="Rectangle 5"/>
          <p:cNvSpPr>
            <a:spLocks noGrp="1"/>
          </p:cNvSpPr>
          <p:nvPr>
            <p:ph type="ftr" sz="quarter" idx="11"/>
          </p:nvPr>
        </p:nvSpPr>
        <p:spPr/>
        <p:txBody>
          <a:bodyPr/>
          <a:lstStyle/>
          <a:p>
            <a:endParaRPr lang="ru-RU"/>
          </a:p>
        </p:txBody>
      </p:sp>
      <p:sp>
        <p:nvSpPr>
          <p:cNvPr id="7" name="Rectangle 6"/>
          <p:cNvSpPr>
            <a:spLocks noGrp="1"/>
          </p:cNvSpPr>
          <p:nvPr>
            <p:ph type="sldNum" sz="quarter" idx="12"/>
          </p:nvPr>
        </p:nvSpPr>
        <p:spPr/>
        <p:txBody>
          <a:bodyPr/>
          <a:lstStyle/>
          <a:p>
            <a:fld id="{74ED4E0C-E3DC-434A-954E-6761C9CB42EE}" type="slidenum">
              <a:rPr lang="ru-RU" smtClean="0"/>
              <a:t>‹#›</a:t>
            </a:fld>
            <a:endParaRPr lang="ru-RU"/>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ru-RU" smtClean="0"/>
              <a:t>Образец заголовка</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F97D66CE-0391-476C-BB98-168D19CA2391}" type="datetimeFigureOut">
              <a:rPr lang="ru-RU" smtClean="0"/>
              <a:t>18.10.2013</a:t>
            </a:fld>
            <a:endParaRPr lang="ru-RU"/>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74ED4E0C-E3DC-434A-954E-6761C9CB42EE}" type="slidenum">
              <a:rPr lang="ru-RU" smtClean="0"/>
              <a:t>‹#›</a:t>
            </a:fld>
            <a:endParaRPr lang="ru-RU"/>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F97D66CE-0391-476C-BB98-168D19CA2391}" type="datetimeFigureOut">
              <a:rPr lang="ru-RU" smtClean="0"/>
              <a:t>18.10.2013</a:t>
            </a:fld>
            <a:endParaRPr lang="ru-RU"/>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74ED4E0C-E3DC-434A-954E-6761C9CB42EE}" type="slidenum">
              <a:rPr lang="ru-RU" smtClean="0"/>
              <a:t>‹#›</a:t>
            </a:fld>
            <a:endParaRPr lang="ru-RU"/>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pPr algn="r"/>
            <a:r>
              <a:rPr lang="ru-RU"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_Simpler" pitchFamily="82" charset="-52"/>
              </a:rPr>
              <a:t>Изменение аттитюдов и поведения</a:t>
            </a:r>
          </a:p>
        </p:txBody>
      </p:sp>
      <p:pic>
        <p:nvPicPr>
          <p:cNvPr id="1026" name="Picture 2" descr="C:\Users\home\Desktop\Изменение убеждения\убеждение.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514153"/>
            <a:ext cx="4691834" cy="3600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938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74638"/>
            <a:ext cx="8534400" cy="994122"/>
          </a:xfrm>
        </p:spPr>
        <p:txBody>
          <a:bodyPr/>
          <a:lstStyle/>
          <a:p>
            <a:r>
              <a:rPr lang="ru-RU" dirty="0">
                <a:solidFill>
                  <a:schemeClr val="tx1"/>
                </a:solidFill>
                <a:latin typeface="a_Simpler" pitchFamily="82" charset="-52"/>
              </a:rPr>
              <a:t>Викарное </a:t>
            </a:r>
            <a:r>
              <a:rPr lang="ru-RU" dirty="0" smtClean="0">
                <a:solidFill>
                  <a:schemeClr val="tx1"/>
                </a:solidFill>
                <a:latin typeface="a_Simpler" pitchFamily="82" charset="-52"/>
              </a:rPr>
              <a:t>научение</a:t>
            </a:r>
            <a:endParaRPr lang="ru-RU" dirty="0">
              <a:solidFill>
                <a:schemeClr val="tx1"/>
              </a:solidFill>
              <a:latin typeface="a_Simpler" pitchFamily="82" charset="-52"/>
            </a:endParaRPr>
          </a:p>
        </p:txBody>
      </p:sp>
      <p:sp>
        <p:nvSpPr>
          <p:cNvPr id="3" name="Объект 2"/>
          <p:cNvSpPr>
            <a:spLocks noGrp="1"/>
          </p:cNvSpPr>
          <p:nvPr>
            <p:ph sz="half" idx="1"/>
          </p:nvPr>
        </p:nvSpPr>
        <p:spPr>
          <a:xfrm>
            <a:off x="2195736" y="1484784"/>
            <a:ext cx="6718520" cy="4754880"/>
          </a:xfrm>
        </p:spPr>
        <p:txBody>
          <a:bodyPr>
            <a:normAutofit fontScale="62500" lnSpcReduction="20000"/>
          </a:bodyPr>
          <a:lstStyle/>
          <a:p>
            <a:pPr marL="0" indent="216000" algn="just">
              <a:lnSpc>
                <a:spcPct val="120000"/>
              </a:lnSpc>
              <a:spcBef>
                <a:spcPts val="0"/>
              </a:spcBef>
              <a:buNone/>
            </a:pPr>
            <a:r>
              <a:rPr lang="ru-RU" dirty="0" smtClean="0"/>
              <a:t>Согласно </a:t>
            </a:r>
            <a:r>
              <a:rPr lang="ru-RU" dirty="0"/>
              <a:t>теории социального научения Альберта Бандуры, люди научаются чему-либо, просто наблюдая за поведением других людей (социальных моделей). Установки, демонстрируемые и высказываемые социальными моделями, </a:t>
            </a:r>
            <a:r>
              <a:rPr lang="ru-RU" dirty="0" err="1"/>
              <a:t>интернализуются</a:t>
            </a:r>
            <a:r>
              <a:rPr lang="ru-RU" dirty="0"/>
              <a:t> наблюдателем. Заимствованные, приобретенные этим способом установки являются едва ли не более распространенными, чем установки, выработанные посредством прямого подкрепления. </a:t>
            </a:r>
          </a:p>
          <a:p>
            <a:pPr marL="0" indent="216000" algn="just">
              <a:lnSpc>
                <a:spcPct val="120000"/>
              </a:lnSpc>
              <a:spcBef>
                <a:spcPts val="0"/>
              </a:spcBef>
              <a:buNone/>
            </a:pPr>
            <a:r>
              <a:rPr lang="ru-RU" dirty="0"/>
              <a:t>Эта теория включает в себя основные принципы  </a:t>
            </a:r>
            <a:r>
              <a:rPr lang="ru-RU" dirty="0" err="1"/>
              <a:t>оперантного</a:t>
            </a:r>
            <a:r>
              <a:rPr lang="ru-RU" dirty="0"/>
              <a:t> научения, в том числе и принцип научения посредством наблюдения (викарного научения) за определенными моделями поведения и их последствиями.</a:t>
            </a:r>
          </a:p>
          <a:p>
            <a:pPr marL="0" indent="216000" algn="just">
              <a:lnSpc>
                <a:spcPct val="120000"/>
              </a:lnSpc>
              <a:spcBef>
                <a:spcPts val="0"/>
              </a:spcBef>
              <a:buNone/>
            </a:pPr>
            <a:r>
              <a:rPr lang="ru-RU" dirty="0"/>
              <a:t>Таким образом, классическое и инструментальное </a:t>
            </a:r>
            <a:r>
              <a:rPr lang="ru-RU" dirty="0" err="1"/>
              <a:t>обусловливание</a:t>
            </a:r>
            <a:r>
              <a:rPr lang="ru-RU" dirty="0"/>
              <a:t>, социальное научение лежат в основе тех механизмов, посредством которых установки вырабатываются. </a:t>
            </a:r>
          </a:p>
          <a:p>
            <a:endParaRPr lang="ru-RU" dirty="0"/>
          </a:p>
        </p:txBody>
      </p:sp>
      <p:pic>
        <p:nvPicPr>
          <p:cNvPr id="3074" name="Picture 2" descr="C:\Users\home\Desktop\Изменение убеждения\бандура.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23528" y="1700809"/>
            <a:ext cx="1626534"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677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907208057"/>
              </p:ext>
            </p:extLst>
          </p:nvPr>
        </p:nvGraphicFramePr>
        <p:xfrm>
          <a:off x="304800" y="1600200"/>
          <a:ext cx="85344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999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Теории убеждения</a:t>
            </a:r>
          </a:p>
        </p:txBody>
      </p:sp>
      <p:sp>
        <p:nvSpPr>
          <p:cNvPr id="3" name="Объект 2"/>
          <p:cNvSpPr>
            <a:spLocks noGrp="1"/>
          </p:cNvSpPr>
          <p:nvPr>
            <p:ph idx="1"/>
          </p:nvPr>
        </p:nvSpPr>
        <p:spPr>
          <a:xfrm>
            <a:off x="323528" y="1484784"/>
            <a:ext cx="8534400" cy="5184576"/>
          </a:xfrm>
        </p:spPr>
        <p:txBody>
          <a:bodyPr>
            <a:normAutofit fontScale="70000" lnSpcReduction="20000"/>
          </a:bodyPr>
          <a:lstStyle/>
          <a:p>
            <a:pPr marL="0" indent="216000" algn="just">
              <a:lnSpc>
                <a:spcPct val="120000"/>
              </a:lnSpc>
              <a:spcBef>
                <a:spcPts val="0"/>
              </a:spcBef>
              <a:buNone/>
            </a:pPr>
            <a:r>
              <a:rPr lang="ru-RU" dirty="0" smtClean="0"/>
              <a:t>К </a:t>
            </a:r>
            <a:r>
              <a:rPr lang="ru-RU" dirty="0"/>
              <a:t>сегодняшнему дню психологами создано множество теорий, в которых объясняются процессы формирования и изменения установок. </a:t>
            </a:r>
          </a:p>
          <a:p>
            <a:pPr marL="0" indent="216000" algn="just">
              <a:lnSpc>
                <a:spcPct val="120000"/>
              </a:lnSpc>
              <a:spcBef>
                <a:spcPts val="0"/>
              </a:spcBef>
              <a:buNone/>
            </a:pPr>
            <a:endParaRPr lang="ru-RU" dirty="0" smtClean="0"/>
          </a:p>
          <a:p>
            <a:pPr marL="0" indent="216000" algn="just">
              <a:lnSpc>
                <a:spcPct val="120000"/>
              </a:lnSpc>
              <a:spcBef>
                <a:spcPts val="0"/>
              </a:spcBef>
              <a:buNone/>
            </a:pPr>
            <a:r>
              <a:rPr lang="ru-RU" dirty="0" smtClean="0"/>
              <a:t>Впервые </a:t>
            </a:r>
            <a:r>
              <a:rPr lang="ru-RU" dirty="0"/>
              <a:t>за решение этой задачи взялась возглавляемая Карлом </a:t>
            </a:r>
            <a:r>
              <a:rPr lang="ru-RU" dirty="0" err="1"/>
              <a:t>Ховландом</a:t>
            </a:r>
            <a:r>
              <a:rPr lang="ru-RU" dirty="0"/>
              <a:t> </a:t>
            </a:r>
            <a:r>
              <a:rPr lang="ru-RU" dirty="0" smtClean="0"/>
              <a:t>исследовательская </a:t>
            </a:r>
            <a:r>
              <a:rPr lang="ru-RU" dirty="0"/>
              <a:t>группа, созданная в 40-х годах XX века при Йельском </a:t>
            </a:r>
            <a:r>
              <a:rPr lang="ru-RU" dirty="0" smtClean="0"/>
              <a:t>университете</a:t>
            </a:r>
            <a:r>
              <a:rPr lang="ru-RU" dirty="0"/>
              <a:t>. Эта группа работала над проектом, получившим название «Программа исследования коммуникаций», а теоретическим фундаментом ее деятельности стала </a:t>
            </a:r>
            <a:r>
              <a:rPr lang="ru-RU" dirty="0" err="1"/>
              <a:t>бихевиористская</a:t>
            </a:r>
            <a:r>
              <a:rPr lang="ru-RU" dirty="0"/>
              <a:t> парадигма, то есть теория научения и принцип подкрепления.  Поэтому модель процесса убеждения, разработанная К. </a:t>
            </a:r>
            <a:r>
              <a:rPr lang="ru-RU" dirty="0" err="1"/>
              <a:t>Ховландом</a:t>
            </a:r>
            <a:r>
              <a:rPr lang="ru-RU" dirty="0"/>
              <a:t> и его коллегами и получившая название модели последовательных стадий, </a:t>
            </a:r>
            <a:r>
              <a:rPr lang="ru-RU" dirty="0" err="1"/>
              <a:t>ста¬новится</a:t>
            </a:r>
            <a:r>
              <a:rPr lang="ru-RU" dirty="0"/>
              <a:t> вполне понятной, если анализировать ее в соответствии со схемой «стимул — реакция — подкрепление». Именно так, по мнению </a:t>
            </a:r>
            <a:r>
              <a:rPr lang="ru-RU" dirty="0" err="1"/>
              <a:t>Йельской</a:t>
            </a:r>
            <a:r>
              <a:rPr lang="ru-RU" dirty="0"/>
              <a:t> группы, и образуются установки.</a:t>
            </a:r>
          </a:p>
          <a:p>
            <a:endParaRPr lang="ru-RU" dirty="0"/>
          </a:p>
        </p:txBody>
      </p:sp>
    </p:spTree>
    <p:extLst>
      <p:ext uri="{BB962C8B-B14F-4D97-AF65-F5344CB8AC3E}">
        <p14:creationId xmlns:p14="http://schemas.microsoft.com/office/powerpoint/2010/main" val="4095458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Модель последовательных стадий К. </a:t>
            </a:r>
            <a:r>
              <a:rPr lang="ru-RU" dirty="0" err="1" smtClean="0">
                <a:solidFill>
                  <a:schemeClr val="tx1"/>
                </a:solidFill>
                <a:latin typeface="a_Simpler" pitchFamily="82" charset="-52"/>
              </a:rPr>
              <a:t>Ховланда</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55000" lnSpcReduction="20000"/>
          </a:bodyPr>
          <a:lstStyle/>
          <a:p>
            <a:endParaRPr lang="ru-RU" dirty="0"/>
          </a:p>
          <a:p>
            <a:pPr marL="0" indent="0">
              <a:buNone/>
            </a:pPr>
            <a:r>
              <a:rPr lang="ru-RU" dirty="0"/>
              <a:t>Данное название модель получила потому, что включает в себя ряд обязательных этапов, следующих один за другим, из которых складывается процесс убеждения. Отсутствие любой из стадий, то есть прерывание </a:t>
            </a:r>
            <a:r>
              <a:rPr lang="ru-RU" dirty="0" smtClean="0"/>
              <a:t>последовательности</a:t>
            </a:r>
            <a:r>
              <a:rPr lang="ru-RU" dirty="0"/>
              <a:t>, делает процесс убеждения попросту </a:t>
            </a:r>
            <a:r>
              <a:rPr lang="ru-RU" dirty="0" smtClean="0"/>
              <a:t>бессмысленным.</a:t>
            </a:r>
          </a:p>
          <a:p>
            <a:pPr marL="0" indent="0">
              <a:buNone/>
            </a:pPr>
            <a:endParaRPr lang="ru-RU" dirty="0"/>
          </a:p>
          <a:p>
            <a:pPr marL="0" indent="0">
              <a:buNone/>
            </a:pPr>
            <a:r>
              <a:rPr lang="ru-RU" dirty="0"/>
              <a:t>1. Первым необходимым условием и этапом в названной модели является внимание: искусство убеждения начинается с </a:t>
            </a:r>
            <a:r>
              <a:rPr lang="ru-RU" dirty="0" smtClean="0"/>
              <a:t>умения </a:t>
            </a:r>
            <a:r>
              <a:rPr lang="ru-RU" dirty="0"/>
              <a:t>привлечь внимание. </a:t>
            </a:r>
          </a:p>
          <a:p>
            <a:pPr marL="0" indent="0">
              <a:buNone/>
            </a:pPr>
            <a:r>
              <a:rPr lang="ru-RU" dirty="0"/>
              <a:t>Если сообщение не привлекло внимания, процесс убеждения, то есть формирования или изменения </a:t>
            </a:r>
            <a:r>
              <a:rPr lang="ru-RU" dirty="0" smtClean="0"/>
              <a:t>установки</a:t>
            </a:r>
            <a:r>
              <a:rPr lang="ru-RU" dirty="0"/>
              <a:t>, не состоится.  А если привлекло?</a:t>
            </a:r>
          </a:p>
          <a:p>
            <a:pPr marL="0" indent="0">
              <a:buNone/>
            </a:pPr>
            <a:r>
              <a:rPr lang="ru-RU" dirty="0"/>
              <a:t>2. Тогда начинает действовать второе условие, или этап — </a:t>
            </a:r>
            <a:r>
              <a:rPr lang="ru-RU" dirty="0" smtClean="0"/>
              <a:t>понимание</a:t>
            </a:r>
            <a:r>
              <a:rPr lang="ru-RU" dirty="0"/>
              <a:t>. если человек не понимает, в чем его пытаются убеждать, то напрасно ждать от него согласия с агентом влияния. </a:t>
            </a:r>
          </a:p>
          <a:p>
            <a:pPr marL="0" indent="0">
              <a:buNone/>
            </a:pPr>
            <a:r>
              <a:rPr lang="ru-RU" dirty="0"/>
              <a:t>3. Третье условие и, соответственно, стадия обсуждаемой </a:t>
            </a:r>
            <a:r>
              <a:rPr lang="ru-RU" dirty="0" smtClean="0"/>
              <a:t>модели </a:t>
            </a:r>
            <a:r>
              <a:rPr lang="ru-RU" dirty="0"/>
              <a:t>— согласие с сообщением, без чего невозможно ни </a:t>
            </a:r>
            <a:r>
              <a:rPr lang="ru-RU" dirty="0" smtClean="0"/>
              <a:t>формирование</a:t>
            </a:r>
            <a:r>
              <a:rPr lang="ru-RU" dirty="0"/>
              <a:t>, ни изменение установок. Побудить человека согласиться с убеждающим сообщением должно  подкрепление. Убедительно обоснованные угрозы, </a:t>
            </a:r>
            <a:r>
              <a:rPr lang="ru-RU" dirty="0" smtClean="0"/>
              <a:t>запугивания </a:t>
            </a:r>
            <a:r>
              <a:rPr lang="ru-RU" dirty="0"/>
              <a:t>или обещание вознаграждения лучше всего, по мнению авторов модели последовательных стадий, мотивируют людей </a:t>
            </a:r>
            <a:r>
              <a:rPr lang="ru-RU" dirty="0" smtClean="0"/>
              <a:t>согласиться </a:t>
            </a:r>
            <a:r>
              <a:rPr lang="ru-RU" dirty="0"/>
              <a:t>с агентом влияния. </a:t>
            </a:r>
            <a:endParaRPr lang="ru-RU" dirty="0" smtClean="0"/>
          </a:p>
          <a:p>
            <a:pPr marL="0" indent="0">
              <a:buNone/>
            </a:pPr>
            <a:endParaRPr lang="ru-RU" dirty="0"/>
          </a:p>
          <a:p>
            <a:pPr marL="0" indent="0">
              <a:buNone/>
            </a:pPr>
            <a:r>
              <a:rPr lang="ru-RU" dirty="0" err="1"/>
              <a:t>Йельская</a:t>
            </a:r>
            <a:r>
              <a:rPr lang="ru-RU" dirty="0"/>
              <a:t> </a:t>
            </a:r>
            <a:r>
              <a:rPr lang="ru-RU" dirty="0" err="1"/>
              <a:t>трехстадийная</a:t>
            </a:r>
            <a:r>
              <a:rPr lang="ru-RU" dirty="0"/>
              <a:t> модель процесса убеждения </a:t>
            </a:r>
            <a:r>
              <a:rPr lang="ru-RU" dirty="0" smtClean="0"/>
              <a:t>послужила </a:t>
            </a:r>
            <a:r>
              <a:rPr lang="ru-RU" dirty="0"/>
              <a:t>исходным образцом, на который впоследствии стали </a:t>
            </a:r>
            <a:r>
              <a:rPr lang="ru-RU" dirty="0" smtClean="0"/>
              <a:t>ориентироваться </a:t>
            </a:r>
            <a:r>
              <a:rPr lang="ru-RU" dirty="0"/>
              <a:t>другие исследователи. </a:t>
            </a:r>
          </a:p>
        </p:txBody>
      </p:sp>
    </p:spTree>
    <p:extLst>
      <p:ext uri="{BB962C8B-B14F-4D97-AF65-F5344CB8AC3E}">
        <p14:creationId xmlns:p14="http://schemas.microsoft.com/office/powerpoint/2010/main" val="458458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Модель процесса убеждения Уильяма </a:t>
            </a:r>
            <a:r>
              <a:rPr lang="ru-RU" dirty="0" smtClean="0">
                <a:solidFill>
                  <a:schemeClr val="tx1"/>
                </a:solidFill>
                <a:latin typeface="a_Simpler" pitchFamily="82" charset="-52"/>
              </a:rPr>
              <a:t>Мак-</a:t>
            </a:r>
            <a:r>
              <a:rPr lang="ru-RU" dirty="0" err="1" smtClean="0">
                <a:solidFill>
                  <a:schemeClr val="tx1"/>
                </a:solidFill>
                <a:latin typeface="a_Simpler" pitchFamily="82" charset="-52"/>
              </a:rPr>
              <a:t>Гуайра</a:t>
            </a:r>
            <a:endParaRPr lang="ru-RU" dirty="0">
              <a:solidFill>
                <a:schemeClr val="tx1"/>
              </a:solidFill>
              <a:latin typeface="a_Simpler" pitchFamily="82" charset="-52"/>
            </a:endParaRPr>
          </a:p>
        </p:txBody>
      </p:sp>
      <p:sp>
        <p:nvSpPr>
          <p:cNvPr id="3" name="Объект 2"/>
          <p:cNvSpPr>
            <a:spLocks noGrp="1"/>
          </p:cNvSpPr>
          <p:nvPr>
            <p:ph idx="1"/>
          </p:nvPr>
        </p:nvSpPr>
        <p:spPr>
          <a:xfrm>
            <a:off x="304800" y="1600200"/>
            <a:ext cx="8534400" cy="5069160"/>
          </a:xfrm>
        </p:spPr>
        <p:txBody>
          <a:bodyPr>
            <a:normAutofit fontScale="62500" lnSpcReduction="20000"/>
          </a:bodyPr>
          <a:lstStyle/>
          <a:p>
            <a:pPr marL="0" indent="252000" algn="just">
              <a:lnSpc>
                <a:spcPct val="120000"/>
              </a:lnSpc>
              <a:spcBef>
                <a:spcPts val="0"/>
              </a:spcBef>
              <a:buNone/>
            </a:pPr>
            <a:r>
              <a:rPr lang="ru-RU" dirty="0" smtClean="0"/>
              <a:t>Сохранив </a:t>
            </a:r>
            <a:r>
              <a:rPr lang="ru-RU" dirty="0"/>
              <a:t>саму идею </a:t>
            </a:r>
            <a:r>
              <a:rPr lang="ru-RU" dirty="0" smtClean="0"/>
              <a:t>последовательных </a:t>
            </a:r>
            <a:r>
              <a:rPr lang="ru-RU" dirty="0"/>
              <a:t>стадий процесса создания или изменения установок, Уильям Мак-</a:t>
            </a:r>
            <a:r>
              <a:rPr lang="ru-RU" dirty="0" err="1"/>
              <a:t>Гайр</a:t>
            </a:r>
            <a:r>
              <a:rPr lang="ru-RU" dirty="0"/>
              <a:t> (1968) создал более детализированную модель, описывающую уже пять этапов: 1) внимание, 2) понимание, 3) </a:t>
            </a:r>
            <a:r>
              <a:rPr lang="ru-RU" dirty="0" smtClean="0"/>
              <a:t>согласие</a:t>
            </a:r>
            <a:r>
              <a:rPr lang="ru-RU" dirty="0"/>
              <a:t>, 4) сохранение, 5) поведение. </a:t>
            </a:r>
          </a:p>
          <a:p>
            <a:pPr marL="0" indent="252000" algn="just">
              <a:lnSpc>
                <a:spcPct val="120000"/>
              </a:lnSpc>
              <a:spcBef>
                <a:spcPts val="0"/>
              </a:spcBef>
              <a:buNone/>
            </a:pPr>
            <a:r>
              <a:rPr lang="ru-RU" dirty="0"/>
              <a:t>Уточнения, предложенные Мак-</a:t>
            </a:r>
            <a:r>
              <a:rPr lang="ru-RU" dirty="0" err="1"/>
              <a:t>Гайром</a:t>
            </a:r>
            <a:r>
              <a:rPr lang="ru-RU" dirty="0"/>
              <a:t>, </a:t>
            </a:r>
            <a:r>
              <a:rPr lang="ru-RU" dirty="0" smtClean="0"/>
              <a:t>касаются </a:t>
            </a:r>
            <a:r>
              <a:rPr lang="ru-RU" dirty="0"/>
              <a:t>завершения процесса убеждения. В данном варианте </a:t>
            </a:r>
            <a:r>
              <a:rPr lang="ru-RU" dirty="0" smtClean="0"/>
              <a:t>подчеркивается</a:t>
            </a:r>
            <a:r>
              <a:rPr lang="ru-RU" dirty="0"/>
              <a:t>, что помимо согласия для формирования и изменения установки необходимо также сохранение или удержание новой информации. Разумеется, это возможно лишь в том случае, когда предмет установки сохраняет свою значимость для человека.</a:t>
            </a:r>
          </a:p>
          <a:p>
            <a:pPr marL="0" indent="252000" algn="just">
              <a:lnSpc>
                <a:spcPct val="120000"/>
              </a:lnSpc>
              <a:spcBef>
                <a:spcPts val="0"/>
              </a:spcBef>
              <a:buNone/>
            </a:pPr>
            <a:r>
              <a:rPr lang="ru-RU" dirty="0"/>
              <a:t>Кроме того, Мак-</a:t>
            </a:r>
            <a:r>
              <a:rPr lang="ru-RU" dirty="0" err="1"/>
              <a:t>Гуайр</a:t>
            </a:r>
            <a:r>
              <a:rPr lang="ru-RU" dirty="0"/>
              <a:t> выделяет еще одну стадию — поведение. Ведь именно оно может служить показателем того, что установка возникла и сформировалась. Именно </a:t>
            </a:r>
            <a:r>
              <a:rPr lang="ru-RU" dirty="0" smtClean="0"/>
              <a:t>благодаря </a:t>
            </a:r>
            <a:r>
              <a:rPr lang="ru-RU" dirty="0"/>
              <a:t>поведению установки могут закрепляться и сохранять свою </a:t>
            </a:r>
            <a:r>
              <a:rPr lang="ru-RU" dirty="0" smtClean="0"/>
              <a:t>актуальность</a:t>
            </a:r>
            <a:r>
              <a:rPr lang="ru-RU" dirty="0"/>
              <a:t>. </a:t>
            </a:r>
          </a:p>
          <a:p>
            <a:pPr marL="0" indent="252000" algn="just">
              <a:lnSpc>
                <a:spcPct val="120000"/>
              </a:lnSpc>
              <a:spcBef>
                <a:spcPts val="0"/>
              </a:spcBef>
              <a:buNone/>
            </a:pPr>
            <a:r>
              <a:rPr lang="ru-RU" dirty="0"/>
              <a:t>Таким образом, согласно данным теориям изменение установки зависит от систематической обработки убеждающих сообщений. Если респондент не мотивирован (не интересно) или не способен (не понимает) обрабатывать убеждающее сообщение, то изменение установки не произойдет или будет не значительным.  </a:t>
            </a:r>
          </a:p>
          <a:p>
            <a:endParaRPr lang="ru-RU" dirty="0"/>
          </a:p>
        </p:txBody>
      </p:sp>
    </p:spTree>
    <p:extLst>
      <p:ext uri="{BB962C8B-B14F-4D97-AF65-F5344CB8AC3E}">
        <p14:creationId xmlns:p14="http://schemas.microsoft.com/office/powerpoint/2010/main" val="1248458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74638"/>
            <a:ext cx="8534400" cy="994122"/>
          </a:xfrm>
        </p:spPr>
        <p:txBody>
          <a:bodyPr/>
          <a:lstStyle/>
          <a:p>
            <a:r>
              <a:rPr lang="ru-RU" dirty="0">
                <a:solidFill>
                  <a:schemeClr val="tx1"/>
                </a:solidFill>
                <a:latin typeface="a_Simpler" pitchFamily="82" charset="-52"/>
              </a:rPr>
              <a:t>Теория социальных суждений (ТСС</a:t>
            </a:r>
            <a:r>
              <a:rPr lang="ru-RU" dirty="0" smtClean="0">
                <a:solidFill>
                  <a:schemeClr val="tx1"/>
                </a:solidFill>
                <a:latin typeface="a_Simpler" pitchFamily="82" charset="-52"/>
              </a:rPr>
              <a:t>)</a:t>
            </a:r>
            <a:endParaRPr lang="ru-RU" dirty="0">
              <a:solidFill>
                <a:schemeClr val="tx1"/>
              </a:solidFill>
              <a:latin typeface="a_Simpler" pitchFamily="82" charset="-52"/>
            </a:endParaRPr>
          </a:p>
        </p:txBody>
      </p:sp>
      <p:sp>
        <p:nvSpPr>
          <p:cNvPr id="3" name="Объект 2"/>
          <p:cNvSpPr>
            <a:spLocks noGrp="1"/>
          </p:cNvSpPr>
          <p:nvPr>
            <p:ph idx="1"/>
          </p:nvPr>
        </p:nvSpPr>
        <p:spPr>
          <a:xfrm>
            <a:off x="304800" y="1412776"/>
            <a:ext cx="8534400" cy="5184576"/>
          </a:xfrm>
        </p:spPr>
        <p:txBody>
          <a:bodyPr>
            <a:normAutofit fontScale="62500" lnSpcReduction="20000"/>
          </a:bodyPr>
          <a:lstStyle/>
          <a:p>
            <a:pPr marL="0" indent="252000" algn="just">
              <a:lnSpc>
                <a:spcPct val="120000"/>
              </a:lnSpc>
              <a:spcBef>
                <a:spcPts val="0"/>
              </a:spcBef>
              <a:buNone/>
            </a:pPr>
            <a:r>
              <a:rPr lang="ru-RU" dirty="0" smtClean="0"/>
              <a:t>Ее </a:t>
            </a:r>
            <a:r>
              <a:rPr lang="ru-RU" dirty="0"/>
              <a:t>авторы, </a:t>
            </a:r>
            <a:r>
              <a:rPr lang="ru-RU" dirty="0" err="1"/>
              <a:t>Музафер</a:t>
            </a:r>
            <a:r>
              <a:rPr lang="ru-RU" dirty="0"/>
              <a:t> Шериф и Карл </a:t>
            </a:r>
            <a:r>
              <a:rPr lang="ru-RU" dirty="0" err="1"/>
              <a:t>Ховланд</a:t>
            </a:r>
            <a:r>
              <a:rPr lang="ru-RU" dirty="0"/>
              <a:t> (1961). Они сосредоточили внимание исключительно на убеждении людей посредством рационально выстроенных </a:t>
            </a:r>
            <a:r>
              <a:rPr lang="ru-RU" dirty="0" smtClean="0"/>
              <a:t>доводов </a:t>
            </a:r>
            <a:r>
              <a:rPr lang="ru-RU" dirty="0"/>
              <a:t>и доказательств. Авторы исходят из того, что люди, </a:t>
            </a:r>
          </a:p>
          <a:p>
            <a:pPr marL="0" indent="252000" algn="just">
              <a:lnSpc>
                <a:spcPct val="120000"/>
              </a:lnSpc>
              <a:spcBef>
                <a:spcPts val="0"/>
              </a:spcBef>
              <a:buNone/>
            </a:pPr>
            <a:r>
              <a:rPr lang="ru-RU" dirty="0" smtClean="0"/>
              <a:t>1) </a:t>
            </a:r>
            <a:r>
              <a:rPr lang="ru-RU" dirty="0"/>
              <a:t>осознают наличие у себя определенных убеждений и установок, </a:t>
            </a:r>
          </a:p>
          <a:p>
            <a:pPr marL="0" indent="252000" algn="just">
              <a:lnSpc>
                <a:spcPct val="120000"/>
              </a:lnSpc>
              <a:spcBef>
                <a:spcPts val="0"/>
              </a:spcBef>
              <a:buNone/>
            </a:pPr>
            <a:r>
              <a:rPr lang="ru-RU" dirty="0" smtClean="0"/>
              <a:t>2) точно </a:t>
            </a:r>
            <a:r>
              <a:rPr lang="ru-RU" dirty="0"/>
              <a:t>знают, какие они, что собой представляют. </a:t>
            </a:r>
          </a:p>
          <a:p>
            <a:pPr marL="0" indent="252000" algn="just">
              <a:lnSpc>
                <a:spcPct val="120000"/>
              </a:lnSpc>
              <a:spcBef>
                <a:spcPts val="0"/>
              </a:spcBef>
              <a:buNone/>
            </a:pPr>
            <a:r>
              <a:rPr lang="ru-RU" dirty="0"/>
              <a:t>Поэтому человек строго контролирует имеющиеся у него </a:t>
            </a:r>
            <a:r>
              <a:rPr lang="ru-RU" dirty="0" smtClean="0"/>
              <a:t>установки</a:t>
            </a:r>
            <a:r>
              <a:rPr lang="ru-RU" dirty="0"/>
              <a:t>, сам определяя и решая, какие изменения в них можно допустить, а какие нет. Из этого следует, что любая вновь поступающая информация оценивается индивидом через призму имеющихся у него установок. Если говорить более конкретно, то любое сообщение, преследующее цель убедить или переубедить в чем-то, сравнивается, сопоставляется индивидом с имеющимися у него установками и убеждениями. Если </a:t>
            </a:r>
            <a:r>
              <a:rPr lang="ru-RU" dirty="0" smtClean="0"/>
              <a:t>информация </a:t>
            </a:r>
            <a:r>
              <a:rPr lang="ru-RU" dirty="0"/>
              <a:t>близка к имеющейся у него установке, то существует </a:t>
            </a:r>
            <a:r>
              <a:rPr lang="ru-RU" dirty="0" smtClean="0"/>
              <a:t>вероятность </a:t>
            </a:r>
            <a:r>
              <a:rPr lang="ru-RU" dirty="0"/>
              <a:t>ее изменения, правда, небольшая. Если же информация слишком противоречит наличным позициям человека, то он ее отвергнет, и тогда не будет даже </a:t>
            </a:r>
            <a:r>
              <a:rPr lang="ru-RU" dirty="0" smtClean="0"/>
              <a:t>малейшей </a:t>
            </a:r>
            <a:r>
              <a:rPr lang="ru-RU" dirty="0"/>
              <a:t>вероятности изменения установки.</a:t>
            </a:r>
          </a:p>
          <a:p>
            <a:endParaRPr lang="ru-RU" dirty="0"/>
          </a:p>
        </p:txBody>
      </p:sp>
    </p:spTree>
    <p:extLst>
      <p:ext uri="{BB962C8B-B14F-4D97-AF65-F5344CB8AC3E}">
        <p14:creationId xmlns:p14="http://schemas.microsoft.com/office/powerpoint/2010/main" val="3384051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74638"/>
            <a:ext cx="8534400" cy="994122"/>
          </a:xfrm>
        </p:spPr>
        <p:txBody>
          <a:bodyPr/>
          <a:lstStyle/>
          <a:p>
            <a:r>
              <a:rPr lang="ru-RU" dirty="0">
                <a:solidFill>
                  <a:schemeClr val="tx1"/>
                </a:solidFill>
                <a:latin typeface="a_Simpler" pitchFamily="82" charset="-52"/>
              </a:rPr>
              <a:t>Теория социальных суждений (ТСС)</a:t>
            </a:r>
            <a:endParaRPr lang="ru-RU" dirty="0"/>
          </a:p>
        </p:txBody>
      </p:sp>
      <p:sp>
        <p:nvSpPr>
          <p:cNvPr id="3" name="Объект 2"/>
          <p:cNvSpPr>
            <a:spLocks noGrp="1"/>
          </p:cNvSpPr>
          <p:nvPr>
            <p:ph idx="1"/>
          </p:nvPr>
        </p:nvSpPr>
        <p:spPr>
          <a:xfrm>
            <a:off x="304800" y="1412776"/>
            <a:ext cx="8534400" cy="4988024"/>
          </a:xfrm>
        </p:spPr>
        <p:txBody>
          <a:bodyPr>
            <a:normAutofit fontScale="77500" lnSpcReduction="20000"/>
          </a:bodyPr>
          <a:lstStyle/>
          <a:p>
            <a:pPr marL="0" indent="252000" algn="just">
              <a:lnSpc>
                <a:spcPct val="120000"/>
              </a:lnSpc>
              <a:spcBef>
                <a:spcPts val="0"/>
              </a:spcBef>
              <a:buNone/>
            </a:pPr>
            <a:r>
              <a:rPr lang="ru-RU" dirty="0"/>
              <a:t>В основе теории Шерифа лежат два понятия: эффект </a:t>
            </a:r>
            <a:r>
              <a:rPr lang="ru-RU" dirty="0" smtClean="0"/>
              <a:t>ассимиляции </a:t>
            </a:r>
            <a:r>
              <a:rPr lang="ru-RU" dirty="0"/>
              <a:t>и эффект контраста.</a:t>
            </a:r>
          </a:p>
          <a:p>
            <a:pPr marL="0" indent="252000" algn="just">
              <a:lnSpc>
                <a:spcPct val="120000"/>
              </a:lnSpc>
              <a:spcBef>
                <a:spcPts val="0"/>
              </a:spcBef>
              <a:buNone/>
            </a:pPr>
            <a:r>
              <a:rPr lang="ru-RU" dirty="0"/>
              <a:t>Эффект </a:t>
            </a:r>
            <a:r>
              <a:rPr lang="ru-RU" dirty="0" smtClean="0"/>
              <a:t>ассимиляции </a:t>
            </a:r>
            <a:r>
              <a:rPr lang="ru-RU" dirty="0"/>
              <a:t>возникает в том случае, если убеждающая </a:t>
            </a:r>
            <a:r>
              <a:rPr lang="ru-RU" dirty="0" smtClean="0"/>
              <a:t>информация </a:t>
            </a:r>
            <a:r>
              <a:rPr lang="ru-RU" dirty="0"/>
              <a:t>близка по смыслу к имеющейся у человека установке. В этом случае новая информация будет восприниматься не как «в чем-то схожая», а как полностью идентичная установке. Иначе говоря, сообщение будет человеком ассимилировано, то есть он не </a:t>
            </a:r>
            <a:r>
              <a:rPr lang="ru-RU" dirty="0" smtClean="0"/>
              <a:t>заметит </a:t>
            </a:r>
            <a:r>
              <a:rPr lang="ru-RU" dirty="0"/>
              <a:t>имеющихся различий между его установкой и сообщением. </a:t>
            </a:r>
          </a:p>
          <a:p>
            <a:pPr marL="0" indent="252000" algn="just">
              <a:lnSpc>
                <a:spcPct val="120000"/>
              </a:lnSpc>
              <a:spcBef>
                <a:spcPts val="0"/>
              </a:spcBef>
              <a:buNone/>
            </a:pPr>
            <a:r>
              <a:rPr lang="ru-RU" dirty="0"/>
              <a:t>Эффект контраста — состоит в том, что информация, хоть в чем-то отличающаяся от имеющейся </a:t>
            </a:r>
            <a:r>
              <a:rPr lang="ru-RU" dirty="0" smtClean="0"/>
              <a:t>установки</a:t>
            </a:r>
            <a:r>
              <a:rPr lang="ru-RU" dirty="0"/>
              <a:t>, будет воспринята индивидом преувеличенно отличающейся, более того, как целиком противоречащая его установке, хотя в </a:t>
            </a:r>
            <a:r>
              <a:rPr lang="ru-RU" dirty="0" smtClean="0"/>
              <a:t>реальности </a:t>
            </a:r>
            <a:r>
              <a:rPr lang="ru-RU" dirty="0"/>
              <a:t>эти различия могут быть и незначительными. </a:t>
            </a:r>
          </a:p>
          <a:p>
            <a:endParaRPr lang="ru-RU" dirty="0"/>
          </a:p>
        </p:txBody>
      </p:sp>
    </p:spTree>
    <p:extLst>
      <p:ext uri="{BB962C8B-B14F-4D97-AF65-F5344CB8AC3E}">
        <p14:creationId xmlns:p14="http://schemas.microsoft.com/office/powerpoint/2010/main" val="800187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Теория социальных суждений (ТСС)</a:t>
            </a:r>
            <a:endParaRPr lang="ru-RU" dirty="0"/>
          </a:p>
        </p:txBody>
      </p:sp>
      <p:sp>
        <p:nvSpPr>
          <p:cNvPr id="3" name="Объект 2"/>
          <p:cNvSpPr>
            <a:spLocks noGrp="1"/>
          </p:cNvSpPr>
          <p:nvPr>
            <p:ph idx="1"/>
          </p:nvPr>
        </p:nvSpPr>
        <p:spPr>
          <a:xfrm>
            <a:off x="304800" y="1412776"/>
            <a:ext cx="8534400" cy="4988024"/>
          </a:xfrm>
        </p:spPr>
        <p:txBody>
          <a:bodyPr>
            <a:normAutofit fontScale="62500" lnSpcReduction="20000"/>
          </a:bodyPr>
          <a:lstStyle/>
          <a:p>
            <a:pPr marL="0" indent="0" algn="just">
              <a:buNone/>
            </a:pPr>
            <a:r>
              <a:rPr lang="ru-RU" dirty="0"/>
              <a:t>Для объяснения того, как формируется решение о принятии или отвержении информации, М. Шериф вводит </a:t>
            </a:r>
            <a:r>
              <a:rPr lang="ru-RU" dirty="0" smtClean="0"/>
              <a:t>три </a:t>
            </a:r>
            <a:r>
              <a:rPr lang="ru-RU" dirty="0"/>
              <a:t>понятия: сфера принятия, сфера отвержения, сфера неопределенности.</a:t>
            </a:r>
          </a:p>
          <a:p>
            <a:pPr marL="0" indent="0" algn="just">
              <a:buNone/>
            </a:pPr>
            <a:r>
              <a:rPr lang="ru-RU" dirty="0"/>
              <a:t>По мнению Шерифа, установки являются не жесткими когнитивными конструкциями, а относительно </a:t>
            </a:r>
            <a:r>
              <a:rPr lang="ru-RU" dirty="0" smtClean="0"/>
              <a:t>подвижными </a:t>
            </a:r>
            <a:r>
              <a:rPr lang="ru-RU" dirty="0"/>
              <a:t>установочными позициями, в которых имеются пробелы, размытости, неясности. </a:t>
            </a:r>
          </a:p>
          <a:p>
            <a:pPr marL="0" indent="0" algn="just">
              <a:buNone/>
            </a:pPr>
            <a:r>
              <a:rPr lang="ru-RU" dirty="0"/>
              <a:t>Если человеку предложить ряд суждений по какой-либо интересующей его проблеме, то некоторые из них он наверняка сочтет соответствующими его установке. Это и будет сфера его принятия. Здесь он чувствует себя уверенно, и те суждения, которые не вызовут его возражений будут им ассимилированы.</a:t>
            </a:r>
          </a:p>
          <a:p>
            <a:pPr marL="0" indent="0" algn="just">
              <a:buNone/>
            </a:pPr>
            <a:r>
              <a:rPr lang="ru-RU" dirty="0"/>
              <a:t>Какие-то суждения человек воспримет как противоречащие  взглядам. Они-то и попадут в сферу отвержения. Здесь индивид тоже чувствует себя уверенно, и суждения, воспринятые им и несхожие с его установками, будут им отброшены. </a:t>
            </a:r>
          </a:p>
          <a:p>
            <a:pPr marL="0" indent="0" algn="just">
              <a:buNone/>
            </a:pPr>
            <a:r>
              <a:rPr lang="ru-RU" dirty="0"/>
              <a:t>И наконец, сферу неопределенности составит ряд тех суждений, в отношении которых у человека нет уверенности. Они окажутся между «Да» и «Нет». </a:t>
            </a:r>
          </a:p>
          <a:p>
            <a:pPr marL="0" indent="0" algn="just">
              <a:buNone/>
            </a:pPr>
            <a:r>
              <a:rPr lang="ru-RU" dirty="0"/>
              <a:t>В соответствии с теорией социальных суждений, изменение установки человека возможно лишь тогда, когда новая информация попадает либо в сферу принятия, либо в сферу неопределенности.</a:t>
            </a:r>
          </a:p>
          <a:p>
            <a:endParaRPr lang="ru-RU" dirty="0"/>
          </a:p>
        </p:txBody>
      </p:sp>
    </p:spTree>
    <p:extLst>
      <p:ext uri="{BB962C8B-B14F-4D97-AF65-F5344CB8AC3E}">
        <p14:creationId xmlns:p14="http://schemas.microsoft.com/office/powerpoint/2010/main" val="11425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Теория социальных суждений (ТСС</a:t>
            </a:r>
            <a:r>
              <a:rPr lang="ru-RU" dirty="0" smtClean="0">
                <a:solidFill>
                  <a:schemeClr val="tx1"/>
                </a:solidFill>
                <a:latin typeface="a_Simpler" pitchFamily="82" charset="-52"/>
              </a:rPr>
              <a:t>)</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77500" lnSpcReduction="20000"/>
          </a:bodyPr>
          <a:lstStyle/>
          <a:p>
            <a:pPr marL="0" indent="0" algn="just">
              <a:buNone/>
            </a:pPr>
            <a:r>
              <a:rPr lang="ru-RU" dirty="0" smtClean="0"/>
              <a:t>Основная </a:t>
            </a:r>
            <a:r>
              <a:rPr lang="ru-RU" dirty="0"/>
              <a:t>проблема, возникающая при попытке переубедить человека, состоит в том, чтобы определить или выявить объем его сфер принятия, отвержения и неопределенности. Правда, сам Шериф и его сторонники полагают, что внимание следует обращать, прежде всего, на сферы неопределенности и отвержения.  </a:t>
            </a:r>
          </a:p>
          <a:p>
            <a:pPr marL="0" indent="0" algn="just">
              <a:buNone/>
            </a:pPr>
            <a:r>
              <a:rPr lang="ru-RU" dirty="0"/>
              <a:t>Если сообщение очень близко по смыслу, хоть и не идентично взглядам человека, то оно попадает в сферу принятия и ассимилируется. Иначе  </a:t>
            </a:r>
            <a:r>
              <a:rPr lang="ru-RU" dirty="0" smtClean="0"/>
              <a:t>говоря</a:t>
            </a:r>
            <a:r>
              <a:rPr lang="ru-RU" dirty="0"/>
              <a:t>, попытка немного изменить установку индивида оказывается </a:t>
            </a:r>
            <a:r>
              <a:rPr lang="ru-RU" dirty="0" smtClean="0"/>
              <a:t>бессмысленной</a:t>
            </a:r>
            <a:r>
              <a:rPr lang="ru-RU" dirty="0"/>
              <a:t>. Человек просто не замечает различий между своей установкой и новой информацией. </a:t>
            </a:r>
            <a:r>
              <a:rPr lang="ru-RU" dirty="0" smtClean="0"/>
              <a:t>Поэтому </a:t>
            </a:r>
            <a:r>
              <a:rPr lang="ru-RU" dirty="0"/>
              <a:t>его установка остается неизмененной. </a:t>
            </a:r>
          </a:p>
          <a:p>
            <a:pPr marL="0" indent="0" algn="just">
              <a:buNone/>
            </a:pPr>
            <a:r>
              <a:rPr lang="ru-RU" dirty="0"/>
              <a:t>С другой стороны, сообщение, </a:t>
            </a:r>
            <a:r>
              <a:rPr lang="ru-RU" dirty="0" smtClean="0"/>
              <a:t>которое </a:t>
            </a:r>
            <a:r>
              <a:rPr lang="ru-RU" dirty="0"/>
              <a:t>заметно расходится со взглядом индивида, попадает в сферу отвержения и не будет им принято, и в этом случае изменения установки не </a:t>
            </a:r>
            <a:r>
              <a:rPr lang="ru-RU" dirty="0" smtClean="0"/>
              <a:t>произойдет</a:t>
            </a:r>
            <a:r>
              <a:rPr lang="ru-RU" dirty="0"/>
              <a:t>. </a:t>
            </a:r>
          </a:p>
          <a:p>
            <a:endParaRPr lang="ru-RU" dirty="0"/>
          </a:p>
        </p:txBody>
      </p:sp>
    </p:spTree>
    <p:extLst>
      <p:ext uri="{BB962C8B-B14F-4D97-AF65-F5344CB8AC3E}">
        <p14:creationId xmlns:p14="http://schemas.microsoft.com/office/powerpoint/2010/main" val="2954608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Теория социальных суждений (ТСС</a:t>
            </a:r>
            <a:r>
              <a:rPr lang="ru-RU" dirty="0" smtClean="0">
                <a:solidFill>
                  <a:schemeClr val="tx1"/>
                </a:solidFill>
                <a:latin typeface="a_Simpler" pitchFamily="82" charset="-52"/>
              </a:rPr>
              <a:t>)</a:t>
            </a:r>
            <a:endParaRPr lang="ru-RU" dirty="0">
              <a:solidFill>
                <a:schemeClr val="tx1"/>
              </a:solidFill>
              <a:latin typeface="a_Simpler" pitchFamily="82" charset="-52"/>
            </a:endParaRPr>
          </a:p>
        </p:txBody>
      </p:sp>
      <p:sp>
        <p:nvSpPr>
          <p:cNvPr id="3" name="Объект 2"/>
          <p:cNvSpPr>
            <a:spLocks noGrp="1"/>
          </p:cNvSpPr>
          <p:nvPr>
            <p:ph idx="1"/>
          </p:nvPr>
        </p:nvSpPr>
        <p:spPr>
          <a:xfrm>
            <a:off x="304800" y="1412776"/>
            <a:ext cx="8534400" cy="5445224"/>
          </a:xfrm>
        </p:spPr>
        <p:txBody>
          <a:bodyPr>
            <a:noAutofit/>
          </a:bodyPr>
          <a:lstStyle/>
          <a:p>
            <a:pPr marL="0" indent="216000" algn="just">
              <a:lnSpc>
                <a:spcPct val="80000"/>
              </a:lnSpc>
              <a:spcBef>
                <a:spcPts val="0"/>
              </a:spcBef>
              <a:buNone/>
            </a:pPr>
            <a:endParaRPr lang="ru-RU" sz="1800" dirty="0" smtClean="0"/>
          </a:p>
          <a:p>
            <a:pPr marL="0" indent="216000" algn="just">
              <a:lnSpc>
                <a:spcPct val="80000"/>
              </a:lnSpc>
              <a:spcBef>
                <a:spcPts val="0"/>
              </a:spcBef>
              <a:buNone/>
            </a:pPr>
            <a:r>
              <a:rPr lang="ru-RU" sz="1800" dirty="0" smtClean="0"/>
              <a:t>Труднее </a:t>
            </a:r>
            <a:r>
              <a:rPr lang="ru-RU" sz="1800" dirty="0"/>
              <a:t>всего поддаются изменениям установки, которые содержат ценности, </a:t>
            </a:r>
            <a:r>
              <a:rPr lang="ru-RU" sz="1800" dirty="0" smtClean="0"/>
              <a:t>определяющие самосознание </a:t>
            </a:r>
            <a:r>
              <a:rPr lang="ru-RU" sz="1800" dirty="0"/>
              <a:t>человека, обладают для него Эго-актуальностью (Ф. </a:t>
            </a:r>
            <a:r>
              <a:rPr lang="ru-RU" sz="1800" dirty="0" err="1"/>
              <a:t>Зимбардо</a:t>
            </a:r>
            <a:r>
              <a:rPr lang="ru-RU" sz="1800" dirty="0"/>
              <a:t> и </a:t>
            </a:r>
            <a:r>
              <a:rPr lang="ru-RU" sz="1800" dirty="0" err="1"/>
              <a:t>М.Ляйппе</a:t>
            </a:r>
            <a:r>
              <a:rPr lang="ru-RU" sz="1800" dirty="0"/>
              <a:t>). Любая </a:t>
            </a:r>
            <a:r>
              <a:rPr lang="ru-RU" sz="1800" dirty="0" smtClean="0"/>
              <a:t>информация</a:t>
            </a:r>
            <a:r>
              <a:rPr lang="ru-RU" sz="1800" dirty="0"/>
              <a:t>, ставящая под сомнение эти ценности, будет вызывать протест и </a:t>
            </a:r>
            <a:r>
              <a:rPr lang="ru-RU" sz="1800" dirty="0" smtClean="0"/>
              <a:t>отвергаться</a:t>
            </a:r>
            <a:r>
              <a:rPr lang="ru-RU" sz="1800" dirty="0"/>
              <a:t>. Кроме того, покушение на ценности, </a:t>
            </a:r>
            <a:r>
              <a:rPr lang="ru-RU" sz="1800" dirty="0" smtClean="0"/>
              <a:t>лежащие </a:t>
            </a:r>
            <a:r>
              <a:rPr lang="ru-RU" sz="1800" dirty="0"/>
              <a:t>в основе убеждений, создает угрозу для самооценки. </a:t>
            </a:r>
          </a:p>
          <a:p>
            <a:pPr marL="0" indent="216000" algn="just">
              <a:lnSpc>
                <a:spcPct val="80000"/>
              </a:lnSpc>
              <a:spcBef>
                <a:spcPts val="0"/>
              </a:spcBef>
              <a:buNone/>
            </a:pPr>
            <a:r>
              <a:rPr lang="ru-RU" sz="1800" dirty="0"/>
              <a:t>В принципе, все установки замыкаются на наше самосознание, и, </a:t>
            </a:r>
            <a:r>
              <a:rPr lang="ru-RU" sz="1800" dirty="0" smtClean="0"/>
              <a:t>следовательно</a:t>
            </a:r>
            <a:r>
              <a:rPr lang="ru-RU" sz="1800" dirty="0"/>
              <a:t>, обладают определенной Эго-актуальностью. Тем не менее, некоторые из них образуют ядро нашей Я-концепции и напрямую связаны с осознанием себя, поскольку содержат те ценности, без которых мы не представляем собственной жизни. Так, истово верующий религиозный человек не может осознавать себя без своей веры. Поэтому любая попытка атеистического </a:t>
            </a:r>
            <a:r>
              <a:rPr lang="ru-RU" sz="1800" dirty="0" smtClean="0"/>
              <a:t>воздействия </a:t>
            </a:r>
            <a:r>
              <a:rPr lang="ru-RU" sz="1800" dirty="0"/>
              <a:t>будет воспринята им в штыки, поскольку она  несет угрозу его картине мира, уверенности в себе, ставит под сомнение его способность правильно </a:t>
            </a:r>
            <a:r>
              <a:rPr lang="ru-RU" sz="1800" dirty="0" smtClean="0"/>
              <a:t>воспринимать </a:t>
            </a:r>
            <a:r>
              <a:rPr lang="ru-RU" sz="1800" dirty="0"/>
              <a:t>себя и окружающую действительность. Одним словом, атеизм, равно как и другая система верований будет угрожать ему кризисом </a:t>
            </a:r>
            <a:r>
              <a:rPr lang="ru-RU" sz="1800" dirty="0" smtClean="0"/>
              <a:t>самоидентификации</a:t>
            </a:r>
            <a:r>
              <a:rPr lang="ru-RU" sz="1800" dirty="0"/>
              <a:t>.</a:t>
            </a:r>
          </a:p>
          <a:p>
            <a:pPr marL="0" indent="216000" algn="just">
              <a:lnSpc>
                <a:spcPct val="80000"/>
              </a:lnSpc>
              <a:spcBef>
                <a:spcPts val="0"/>
              </a:spcBef>
              <a:buNone/>
            </a:pPr>
            <a:r>
              <a:rPr lang="ru-RU" sz="1800" dirty="0"/>
              <a:t>Попытка переубеждения может быть успешной лишь тогда, когда информация попадает в сферу неопределенности. Таким разом, чтобы переубедить кого-то, прежде всего, необходимо выявить сферу неопределенности его установочной позиции. </a:t>
            </a:r>
          </a:p>
        </p:txBody>
      </p:sp>
    </p:spTree>
    <p:extLst>
      <p:ext uri="{BB962C8B-B14F-4D97-AF65-F5344CB8AC3E}">
        <p14:creationId xmlns:p14="http://schemas.microsoft.com/office/powerpoint/2010/main" val="4114175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Вопросы лекции</a:t>
            </a:r>
            <a:endParaRPr lang="ru-RU"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04539536"/>
              </p:ext>
            </p:extLst>
          </p:nvPr>
        </p:nvGraphicFramePr>
        <p:xfrm>
          <a:off x="304800" y="1600200"/>
          <a:ext cx="85344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8322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solidFill>
                  <a:schemeClr val="tx1"/>
                </a:solidFill>
                <a:latin typeface="a_Simpler" pitchFamily="82" charset="-52"/>
              </a:rPr>
              <a:t>Двухпроцессные</a:t>
            </a:r>
            <a:r>
              <a:rPr lang="ru-RU" dirty="0">
                <a:solidFill>
                  <a:schemeClr val="tx1"/>
                </a:solidFill>
                <a:latin typeface="a_Simpler" pitchFamily="82" charset="-52"/>
              </a:rPr>
              <a:t> </a:t>
            </a:r>
            <a:r>
              <a:rPr lang="ru-RU" dirty="0" smtClean="0">
                <a:solidFill>
                  <a:schemeClr val="tx1"/>
                </a:solidFill>
                <a:latin typeface="a_Simpler" pitchFamily="82" charset="-52"/>
              </a:rPr>
              <a:t>модели</a:t>
            </a:r>
            <a:endParaRPr lang="ru-RU" dirty="0">
              <a:solidFill>
                <a:schemeClr val="tx1"/>
              </a:solidFill>
              <a:latin typeface="a_Simpler" pitchFamily="82" charset="-52"/>
            </a:endParaRPr>
          </a:p>
        </p:txBody>
      </p:sp>
      <p:sp>
        <p:nvSpPr>
          <p:cNvPr id="3" name="Объект 2"/>
          <p:cNvSpPr>
            <a:spLocks noGrp="1"/>
          </p:cNvSpPr>
          <p:nvPr>
            <p:ph idx="1"/>
          </p:nvPr>
        </p:nvSpPr>
        <p:spPr/>
        <p:txBody>
          <a:bodyPr/>
          <a:lstStyle/>
          <a:p>
            <a:endParaRPr lang="ru-RU" dirty="0"/>
          </a:p>
          <a:p>
            <a:pPr marL="0" indent="457200" algn="just">
              <a:spcBef>
                <a:spcPts val="0"/>
              </a:spcBef>
              <a:buNone/>
            </a:pPr>
            <a:r>
              <a:rPr lang="ru-RU" sz="2400" dirty="0"/>
              <a:t>С противоположных позиций подходят другие модели, так называемые </a:t>
            </a:r>
            <a:r>
              <a:rPr lang="ru-RU" sz="2400" dirty="0" err="1"/>
              <a:t>двухпроцессные</a:t>
            </a:r>
            <a:r>
              <a:rPr lang="ru-RU" sz="2400" dirty="0"/>
              <a:t>.  </a:t>
            </a:r>
            <a:endParaRPr lang="ru-RU" sz="2400" dirty="0" smtClean="0"/>
          </a:p>
          <a:p>
            <a:pPr marL="0" indent="457200" algn="just">
              <a:spcBef>
                <a:spcPts val="0"/>
              </a:spcBef>
              <a:buNone/>
            </a:pPr>
            <a:endParaRPr lang="ru-RU" sz="2400" dirty="0" smtClean="0"/>
          </a:p>
          <a:p>
            <a:pPr marL="0" indent="457200" algn="just">
              <a:spcBef>
                <a:spcPts val="0"/>
              </a:spcBef>
              <a:buNone/>
            </a:pPr>
            <a:r>
              <a:rPr lang="ru-RU" sz="2400" dirty="0" smtClean="0"/>
              <a:t>Они </a:t>
            </a:r>
            <a:r>
              <a:rPr lang="ru-RU" sz="2400" dirty="0"/>
              <a:t>выдвигают идею о том, что при определенных условиях люди будут усваивать установки на несколько другой основе,  чем систематическая  обработка аргументов. </a:t>
            </a:r>
          </a:p>
          <a:p>
            <a:endParaRPr lang="ru-RU" dirty="0"/>
          </a:p>
        </p:txBody>
      </p:sp>
    </p:spTree>
    <p:extLst>
      <p:ext uri="{BB962C8B-B14F-4D97-AF65-F5344CB8AC3E}">
        <p14:creationId xmlns:p14="http://schemas.microsoft.com/office/powerpoint/2010/main" val="2291417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chemeClr val="tx1"/>
                </a:solidFill>
                <a:latin typeface="a_Simpler" pitchFamily="82" charset="-52"/>
              </a:rPr>
              <a:t>Модель параллельного процесса (модель уточнения вероятности)  Ричарда Петти и Джона  </a:t>
            </a:r>
            <a:r>
              <a:rPr lang="ru-RU" sz="2800" dirty="0" err="1">
                <a:solidFill>
                  <a:schemeClr val="tx1"/>
                </a:solidFill>
                <a:latin typeface="a_Simpler" pitchFamily="82" charset="-52"/>
              </a:rPr>
              <a:t>Качоппо</a:t>
            </a:r>
            <a:r>
              <a:rPr lang="ru-RU" sz="2800" dirty="0" smtClean="0">
                <a:solidFill>
                  <a:schemeClr val="tx1"/>
                </a:solidFill>
                <a:latin typeface="a_Simpler" pitchFamily="82" charset="-52"/>
              </a:rPr>
              <a:t>.</a:t>
            </a:r>
            <a:endParaRPr lang="ru-RU" sz="2800" dirty="0">
              <a:solidFill>
                <a:schemeClr val="tx1"/>
              </a:solidFill>
              <a:latin typeface="a_Simpler" pitchFamily="82" charset="-52"/>
            </a:endParaRPr>
          </a:p>
        </p:txBody>
      </p:sp>
      <p:sp>
        <p:nvSpPr>
          <p:cNvPr id="3" name="Объект 2"/>
          <p:cNvSpPr>
            <a:spLocks noGrp="1"/>
          </p:cNvSpPr>
          <p:nvPr>
            <p:ph idx="1"/>
          </p:nvPr>
        </p:nvSpPr>
        <p:spPr/>
        <p:txBody>
          <a:bodyPr>
            <a:normAutofit fontScale="85000" lnSpcReduction="20000"/>
          </a:bodyPr>
          <a:lstStyle/>
          <a:p>
            <a:endParaRPr lang="ru-RU" dirty="0"/>
          </a:p>
          <a:p>
            <a:pPr marL="0" indent="252000" algn="just">
              <a:lnSpc>
                <a:spcPct val="120000"/>
              </a:lnSpc>
              <a:spcBef>
                <a:spcPts val="0"/>
              </a:spcBef>
              <a:buNone/>
            </a:pPr>
            <a:r>
              <a:rPr lang="ru-RU" dirty="0"/>
              <a:t>Примерно в то же время, когда У. Мак-</a:t>
            </a:r>
            <a:r>
              <a:rPr lang="ru-RU" dirty="0" err="1"/>
              <a:t>Гуайр</a:t>
            </a:r>
            <a:r>
              <a:rPr lang="ru-RU" dirty="0"/>
              <a:t> и другие сторонники теории поэтапного процесса убеждения продолжали работать над все более дробной детализацией своих моделей, Р. Петти и Дж. </a:t>
            </a:r>
            <a:r>
              <a:rPr lang="ru-RU" dirty="0" err="1"/>
              <a:t>Качоппо</a:t>
            </a:r>
            <a:r>
              <a:rPr lang="ru-RU" dirty="0"/>
              <a:t>, </a:t>
            </a:r>
            <a:r>
              <a:rPr lang="ru-RU" dirty="0" smtClean="0"/>
              <a:t>по-новому </a:t>
            </a:r>
            <a:r>
              <a:rPr lang="ru-RU" dirty="0"/>
              <a:t>взглянув на проблему, пришли к выводу, что процесс убеждения </a:t>
            </a:r>
            <a:r>
              <a:rPr lang="ru-RU" dirty="0" smtClean="0"/>
              <a:t>включает </a:t>
            </a:r>
            <a:r>
              <a:rPr lang="ru-RU" dirty="0"/>
              <a:t>два способа переработки информации – центральный и </a:t>
            </a:r>
            <a:r>
              <a:rPr lang="ru-RU" dirty="0" err="1" smtClean="0"/>
              <a:t>перефирийный</a:t>
            </a:r>
            <a:r>
              <a:rPr lang="ru-RU" dirty="0"/>
              <a:t>.  Они утверждают, что оба способа  </a:t>
            </a:r>
            <a:r>
              <a:rPr lang="ru-RU" dirty="0" smtClean="0"/>
              <a:t>всегда </a:t>
            </a:r>
            <a:r>
              <a:rPr lang="ru-RU" dirty="0"/>
              <a:t>идут бок о бок, то есть </a:t>
            </a:r>
            <a:r>
              <a:rPr lang="ru-RU" dirty="0" smtClean="0"/>
              <a:t>параллельно</a:t>
            </a:r>
            <a:r>
              <a:rPr lang="ru-RU" dirty="0"/>
              <a:t>, отсюда и название их </a:t>
            </a:r>
            <a:r>
              <a:rPr lang="ru-RU" dirty="0" smtClean="0"/>
              <a:t>теории</a:t>
            </a:r>
            <a:r>
              <a:rPr lang="ru-RU" dirty="0"/>
              <a:t>. Эти процессы можно также </a:t>
            </a:r>
            <a:r>
              <a:rPr lang="ru-RU" dirty="0" smtClean="0"/>
              <a:t>различать </a:t>
            </a:r>
            <a:r>
              <a:rPr lang="ru-RU" dirty="0"/>
              <a:t>как прямой и косвенный, непосредственный и опосредованный </a:t>
            </a:r>
            <a:r>
              <a:rPr lang="ru-RU" dirty="0" smtClean="0"/>
              <a:t>методы </a:t>
            </a:r>
            <a:r>
              <a:rPr lang="ru-RU" dirty="0"/>
              <a:t>убеждения</a:t>
            </a:r>
            <a:r>
              <a:rPr lang="ru-RU" dirty="0" smtClean="0"/>
              <a:t>.</a:t>
            </a:r>
          </a:p>
        </p:txBody>
      </p:sp>
    </p:spTree>
    <p:extLst>
      <p:ext uri="{BB962C8B-B14F-4D97-AF65-F5344CB8AC3E}">
        <p14:creationId xmlns:p14="http://schemas.microsoft.com/office/powerpoint/2010/main" val="272234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chemeClr val="tx1"/>
                </a:solidFill>
                <a:latin typeface="a_Simpler" pitchFamily="82" charset="-52"/>
              </a:rPr>
              <a:t>Модель параллельного процесса (модель уточнения вероятности)  Ричарда Петти и Джона  </a:t>
            </a:r>
            <a:r>
              <a:rPr lang="ru-RU" sz="2800" dirty="0" err="1">
                <a:solidFill>
                  <a:schemeClr val="tx1"/>
                </a:solidFill>
                <a:latin typeface="a_Simpler" pitchFamily="82" charset="-52"/>
              </a:rPr>
              <a:t>Качоппо</a:t>
            </a:r>
            <a:r>
              <a:rPr lang="ru-RU" sz="2800" dirty="0" smtClean="0">
                <a:solidFill>
                  <a:schemeClr val="tx1"/>
                </a:solidFill>
                <a:latin typeface="a_Simpler" pitchFamily="82" charset="-52"/>
              </a:rPr>
              <a:t>.</a:t>
            </a:r>
            <a:endParaRPr lang="ru-RU" sz="2800" dirty="0">
              <a:solidFill>
                <a:schemeClr val="tx1"/>
              </a:solidFill>
              <a:latin typeface="a_Simpler" pitchFamily="82" charset="-52"/>
            </a:endParaRPr>
          </a:p>
        </p:txBody>
      </p:sp>
      <p:sp>
        <p:nvSpPr>
          <p:cNvPr id="3" name="Объект 2"/>
          <p:cNvSpPr>
            <a:spLocks noGrp="1"/>
          </p:cNvSpPr>
          <p:nvPr>
            <p:ph idx="1"/>
          </p:nvPr>
        </p:nvSpPr>
        <p:spPr/>
        <p:txBody>
          <a:bodyPr>
            <a:normAutofit fontScale="92500" lnSpcReduction="20000"/>
          </a:bodyPr>
          <a:lstStyle/>
          <a:p>
            <a:pPr marL="0" indent="216000" algn="just">
              <a:lnSpc>
                <a:spcPct val="110000"/>
              </a:lnSpc>
              <a:spcBef>
                <a:spcPts val="0"/>
              </a:spcBef>
              <a:buNone/>
            </a:pPr>
            <a:r>
              <a:rPr lang="ru-RU" dirty="0" smtClean="0"/>
              <a:t>Прямой </a:t>
            </a:r>
            <a:r>
              <a:rPr lang="ru-RU" dirty="0"/>
              <a:t>(центральный) путь убеждения (</a:t>
            </a:r>
            <a:r>
              <a:rPr lang="ru-RU" dirty="0" err="1"/>
              <a:t>Central-route</a:t>
            </a:r>
            <a:r>
              <a:rPr lang="ru-RU" dirty="0"/>
              <a:t> </a:t>
            </a:r>
            <a:r>
              <a:rPr lang="ru-RU" dirty="0" err="1"/>
              <a:t>persuasion</a:t>
            </a:r>
            <a:r>
              <a:rPr lang="ru-RU" dirty="0"/>
              <a:t>) — процесс убеждения, при котором заинтересованная аудитория сосредоточивает свое внимание на благоприятных аргументах</a:t>
            </a:r>
            <a:r>
              <a:rPr lang="ru-RU" dirty="0" smtClean="0"/>
              <a:t>.</a:t>
            </a:r>
          </a:p>
          <a:p>
            <a:pPr marL="0" indent="216000" algn="just">
              <a:lnSpc>
                <a:spcPct val="110000"/>
              </a:lnSpc>
              <a:spcBef>
                <a:spcPts val="0"/>
              </a:spcBef>
              <a:buNone/>
            </a:pPr>
            <a:endParaRPr lang="ru-RU" dirty="0"/>
          </a:p>
          <a:p>
            <a:pPr marL="0" indent="216000" algn="just">
              <a:lnSpc>
                <a:spcPct val="110000"/>
              </a:lnSpc>
              <a:spcBef>
                <a:spcPts val="0"/>
              </a:spcBef>
              <a:buNone/>
            </a:pPr>
            <a:r>
              <a:rPr lang="ru-RU" dirty="0"/>
              <a:t>При центральном канале убеждения  реципиенты сосредотачивают внимании е на аргументах, погружаются в соответствующие размышления, критически оценивают содержание сообщения. Установлено, что убеждение, осуществляемое прямым способом, более устойчиво и с большей вероятностью  способно влиять на поведение. </a:t>
            </a:r>
          </a:p>
          <a:p>
            <a:endParaRPr lang="ru-RU" dirty="0"/>
          </a:p>
        </p:txBody>
      </p:sp>
    </p:spTree>
    <p:extLst>
      <p:ext uri="{BB962C8B-B14F-4D97-AF65-F5344CB8AC3E}">
        <p14:creationId xmlns:p14="http://schemas.microsoft.com/office/powerpoint/2010/main" val="3360286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334" y="3645024"/>
            <a:ext cx="4480341" cy="2996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lstStyle/>
          <a:p>
            <a:r>
              <a:rPr lang="ru-RU" sz="2800" dirty="0">
                <a:solidFill>
                  <a:schemeClr val="tx1"/>
                </a:solidFill>
                <a:latin typeface="a_Simpler" pitchFamily="82" charset="-52"/>
              </a:rPr>
              <a:t>Модель параллельного процесса (модель уточнения вероятности)  Ричарда Петти и Джона  </a:t>
            </a:r>
            <a:r>
              <a:rPr lang="ru-RU" sz="2800" dirty="0" err="1">
                <a:solidFill>
                  <a:schemeClr val="tx1"/>
                </a:solidFill>
                <a:latin typeface="a_Simpler" pitchFamily="82" charset="-52"/>
              </a:rPr>
              <a:t>Качоппо</a:t>
            </a:r>
            <a:r>
              <a:rPr lang="ru-RU" sz="2800" dirty="0" smtClean="0">
                <a:solidFill>
                  <a:schemeClr val="tx1"/>
                </a:solidFill>
                <a:latin typeface="a_Simpler" pitchFamily="82" charset="-52"/>
              </a:rPr>
              <a:t>.</a:t>
            </a:r>
            <a:endParaRPr lang="ru-RU" sz="2800" dirty="0">
              <a:solidFill>
                <a:schemeClr val="tx1"/>
              </a:solidFill>
              <a:latin typeface="a_Simpler" pitchFamily="82" charset="-52"/>
            </a:endParaRPr>
          </a:p>
        </p:txBody>
      </p:sp>
      <p:sp>
        <p:nvSpPr>
          <p:cNvPr id="3" name="Объект 2"/>
          <p:cNvSpPr>
            <a:spLocks noGrp="1"/>
          </p:cNvSpPr>
          <p:nvPr>
            <p:ph idx="1"/>
          </p:nvPr>
        </p:nvSpPr>
        <p:spPr/>
        <p:txBody>
          <a:bodyPr>
            <a:normAutofit fontScale="85000" lnSpcReduction="20000"/>
          </a:bodyPr>
          <a:lstStyle/>
          <a:p>
            <a:pPr marL="0" indent="252000" algn="just">
              <a:spcBef>
                <a:spcPts val="0"/>
              </a:spcBef>
              <a:buNone/>
            </a:pPr>
            <a:r>
              <a:rPr lang="ru-RU" b="1" dirty="0" smtClean="0">
                <a:latin typeface="Times New Roman" pitchFamily="18" charset="0"/>
                <a:cs typeface="Times New Roman" pitchFamily="18" charset="0"/>
              </a:rPr>
              <a:t>Косвенный </a:t>
            </a:r>
            <a:r>
              <a:rPr lang="ru-RU" b="1" dirty="0">
                <a:latin typeface="Times New Roman" pitchFamily="18" charset="0"/>
                <a:cs typeface="Times New Roman" pitchFamily="18" charset="0"/>
              </a:rPr>
              <a:t>(периферийный) путь убеждени</a:t>
            </a:r>
            <a:r>
              <a:rPr lang="ru-RU" dirty="0">
                <a:latin typeface="Times New Roman" pitchFamily="18" charset="0"/>
                <a:cs typeface="Times New Roman" pitchFamily="18" charset="0"/>
              </a:rPr>
              <a:t>я (</a:t>
            </a:r>
            <a:r>
              <a:rPr lang="ru-RU" dirty="0" err="1">
                <a:latin typeface="Times New Roman" pitchFamily="18" charset="0"/>
                <a:cs typeface="Times New Roman" pitchFamily="18" charset="0"/>
              </a:rPr>
              <a:t>Peripheral-route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persuasion</a:t>
            </a:r>
            <a:r>
              <a:rPr lang="ru-RU" dirty="0">
                <a:latin typeface="Times New Roman" pitchFamily="18" charset="0"/>
                <a:cs typeface="Times New Roman" pitchFamily="18" charset="0"/>
              </a:rPr>
              <a:t>) — процесс убеждения, при котором на людей оказывают влияние случайные факторы, такие, например, как привлекательность говорящего</a:t>
            </a:r>
            <a:r>
              <a:rPr lang="ru-RU" dirty="0" smtClean="0">
                <a:latin typeface="Times New Roman" pitchFamily="18" charset="0"/>
                <a:cs typeface="Times New Roman" pitchFamily="18" charset="0"/>
              </a:rPr>
              <a:t>.</a:t>
            </a:r>
          </a:p>
          <a:p>
            <a:pPr marL="0" indent="252000" algn="just">
              <a:spcBef>
                <a:spcPts val="0"/>
              </a:spcBef>
              <a:buNone/>
            </a:pPr>
            <a:endParaRPr lang="ru-RU" dirty="0">
              <a:latin typeface="Times New Roman" pitchFamily="18" charset="0"/>
              <a:cs typeface="Times New Roman" pitchFamily="18" charset="0"/>
            </a:endParaRPr>
          </a:p>
          <a:p>
            <a:pPr marL="0" indent="252000" algn="just">
              <a:spcBef>
                <a:spcPts val="0"/>
              </a:spcBef>
              <a:buNone/>
            </a:pPr>
            <a:r>
              <a:rPr lang="ru-RU" b="1" dirty="0">
                <a:latin typeface="Times New Roman" pitchFamily="18" charset="0"/>
                <a:cs typeface="Times New Roman" pitchFamily="18" charset="0"/>
              </a:rPr>
              <a:t>Периферийный процесс</a:t>
            </a:r>
            <a:r>
              <a:rPr lang="ru-RU" dirty="0">
                <a:latin typeface="Times New Roman" pitchFamily="18" charset="0"/>
                <a:cs typeface="Times New Roman" pitchFamily="18" charset="0"/>
              </a:rPr>
              <a:t> — это некритичный, бездумный </a:t>
            </a:r>
            <a:r>
              <a:rPr lang="ru-RU" dirty="0" smtClean="0">
                <a:latin typeface="Times New Roman" pitchFamily="18" charset="0"/>
                <a:cs typeface="Times New Roman" pitchFamily="18" charset="0"/>
              </a:rPr>
              <a:t>способ </a:t>
            </a:r>
            <a:r>
              <a:rPr lang="ru-RU" dirty="0">
                <a:latin typeface="Times New Roman" pitchFamily="18" charset="0"/>
                <a:cs typeface="Times New Roman" pitchFamily="18" charset="0"/>
              </a:rPr>
              <a:t>восприятия информации. Да и само убеждающее построено таким образом, чтобы вызвать не раздумья, а эмоции. В этом случае люди начинают </a:t>
            </a:r>
            <a:r>
              <a:rPr lang="ru-RU" dirty="0" smtClean="0">
                <a:latin typeface="Times New Roman" pitchFamily="18" charset="0"/>
                <a:cs typeface="Times New Roman" pitchFamily="18" charset="0"/>
              </a:rPr>
              <a:t>ориентироваться </a:t>
            </a:r>
            <a:r>
              <a:rPr lang="ru-RU" dirty="0">
                <a:latin typeface="Times New Roman" pitchFamily="18" charset="0"/>
                <a:cs typeface="Times New Roman" pitchFamily="18" charset="0"/>
              </a:rPr>
              <a:t>на внешние, поверхностные характеристики </a:t>
            </a:r>
            <a:r>
              <a:rPr lang="ru-RU" dirty="0" smtClean="0">
                <a:latin typeface="Times New Roman" pitchFamily="18" charset="0"/>
                <a:cs typeface="Times New Roman" pitchFamily="18" charset="0"/>
              </a:rPr>
              <a:t>сообщения</a:t>
            </a:r>
            <a:r>
              <a:rPr lang="ru-RU" dirty="0">
                <a:latin typeface="Times New Roman" pitchFamily="18" charset="0"/>
                <a:cs typeface="Times New Roman" pitchFamily="18" charset="0"/>
              </a:rPr>
              <a:t>. Их интересует не что говорится, а кто говорит, как говорит и т. д. </a:t>
            </a:r>
          </a:p>
          <a:p>
            <a:pPr marL="0" indent="252000" algn="just">
              <a:spcBef>
                <a:spcPts val="0"/>
              </a:spcBef>
              <a:buNone/>
            </a:pPr>
            <a:r>
              <a:rPr lang="ru-RU" dirty="0" err="1" smtClean="0">
                <a:latin typeface="Times New Roman" pitchFamily="18" charset="0"/>
                <a:cs typeface="Times New Roman" pitchFamily="18" charset="0"/>
              </a:rPr>
              <a:t>Обусловливание</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осуществляется периферийным путем, поскольку только так можно вызвать ассоциацию какого-либо товара (пива, мыла, сигарет,  одеколона, пепси и т. д.) с ощущением радости, уверенности, сексуальной привлекательности и т. п. </a:t>
            </a:r>
          </a:p>
        </p:txBody>
      </p:sp>
    </p:spTree>
    <p:extLst>
      <p:ext uri="{BB962C8B-B14F-4D97-AF65-F5344CB8AC3E}">
        <p14:creationId xmlns:p14="http://schemas.microsoft.com/office/powerpoint/2010/main" val="143963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chemeClr val="tx1"/>
                </a:solidFill>
                <a:latin typeface="a_Simpler" pitchFamily="82" charset="-52"/>
              </a:rPr>
              <a:t>Модель параллельного процесса (модель уточнения вероятности)  Ричарда Петти и Джона  </a:t>
            </a:r>
            <a:r>
              <a:rPr lang="ru-RU" sz="2800" dirty="0" err="1">
                <a:solidFill>
                  <a:schemeClr val="tx1"/>
                </a:solidFill>
                <a:latin typeface="a_Simpler" pitchFamily="82" charset="-52"/>
              </a:rPr>
              <a:t>Качоппо</a:t>
            </a:r>
            <a:r>
              <a:rPr lang="ru-RU" sz="2800" dirty="0">
                <a:solidFill>
                  <a:schemeClr val="tx1"/>
                </a:solidFill>
                <a:latin typeface="a_Simpler" pitchFamily="82" charset="-52"/>
              </a:rPr>
              <a:t>.</a:t>
            </a:r>
            <a:endParaRPr lang="ru-RU" sz="2800" dirty="0"/>
          </a:p>
        </p:txBody>
      </p:sp>
      <p:sp>
        <p:nvSpPr>
          <p:cNvPr id="3" name="Объект 2"/>
          <p:cNvSpPr>
            <a:spLocks noGrp="1"/>
          </p:cNvSpPr>
          <p:nvPr>
            <p:ph idx="1"/>
          </p:nvPr>
        </p:nvSpPr>
        <p:spPr/>
        <p:txBody>
          <a:bodyPr>
            <a:normAutofit/>
          </a:bodyPr>
          <a:lstStyle/>
          <a:p>
            <a:pPr marL="0" indent="252000" algn="just">
              <a:spcBef>
                <a:spcPts val="0"/>
              </a:spcBef>
              <a:buNone/>
            </a:pPr>
            <a:endParaRPr lang="ru-RU" sz="2400" dirty="0" smtClean="0"/>
          </a:p>
          <a:p>
            <a:pPr marL="0" indent="252000" algn="just">
              <a:spcBef>
                <a:spcPts val="0"/>
              </a:spcBef>
              <a:buNone/>
            </a:pPr>
            <a:r>
              <a:rPr lang="ru-RU" sz="2400" dirty="0" smtClean="0"/>
              <a:t>Петти </a:t>
            </a:r>
            <a:r>
              <a:rPr lang="ru-RU" sz="2400" dirty="0"/>
              <a:t>и </a:t>
            </a:r>
            <a:r>
              <a:rPr lang="ru-RU" sz="2400" dirty="0" err="1"/>
              <a:t>Качоппо</a:t>
            </a:r>
            <a:r>
              <a:rPr lang="ru-RU" sz="2400" dirty="0"/>
              <a:t> в своих исследованиях не ограничивались только дифференциацией, разделением двух принципов воздействия, идущих параллельно. Ими же создана модель, </a:t>
            </a:r>
            <a:r>
              <a:rPr lang="ru-RU" sz="2400" dirty="0" smtClean="0"/>
              <a:t>позволяющая</a:t>
            </a:r>
            <a:r>
              <a:rPr lang="ru-RU" sz="2400" dirty="0"/>
              <a:t>, по мысли авторов, уточнять, какой из двух процессов— центральный или периферийный— будет иметь преимущественное влияние в каждом конкретном случае воздействия агента влияния на индивида. Поэтому теория Петти и </a:t>
            </a:r>
            <a:r>
              <a:rPr lang="ru-RU" sz="2400" dirty="0" err="1"/>
              <a:t>Качоппо</a:t>
            </a:r>
            <a:r>
              <a:rPr lang="ru-RU" sz="2400" dirty="0"/>
              <a:t> (1968) и получила  название модель уточнения вероятности.    </a:t>
            </a:r>
          </a:p>
          <a:p>
            <a:endParaRPr lang="ru-RU" dirty="0"/>
          </a:p>
        </p:txBody>
      </p:sp>
    </p:spTree>
    <p:extLst>
      <p:ext uri="{BB962C8B-B14F-4D97-AF65-F5344CB8AC3E}">
        <p14:creationId xmlns:p14="http://schemas.microsoft.com/office/powerpoint/2010/main" val="2034451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chemeClr val="tx1"/>
                </a:solidFill>
                <a:latin typeface="a_Simpler" pitchFamily="82" charset="-52"/>
              </a:rPr>
              <a:t>Модель параллельного процесса (модель уточнения вероятности)  Ричарда Петти и Джона  </a:t>
            </a:r>
            <a:r>
              <a:rPr lang="ru-RU" sz="2800" dirty="0" err="1">
                <a:solidFill>
                  <a:schemeClr val="tx1"/>
                </a:solidFill>
                <a:latin typeface="a_Simpler" pitchFamily="82" charset="-52"/>
              </a:rPr>
              <a:t>Качоппо</a:t>
            </a:r>
            <a:r>
              <a:rPr lang="ru-RU" sz="2800" dirty="0">
                <a:solidFill>
                  <a:schemeClr val="tx1"/>
                </a:solidFill>
                <a:latin typeface="a_Simpler" pitchFamily="82" charset="-52"/>
              </a:rPr>
              <a:t>.</a:t>
            </a:r>
            <a:endParaRPr lang="ru-RU" sz="2800" dirty="0"/>
          </a:p>
        </p:txBody>
      </p:sp>
      <p:sp>
        <p:nvSpPr>
          <p:cNvPr id="3" name="Объект 2"/>
          <p:cNvSpPr>
            <a:spLocks noGrp="1"/>
          </p:cNvSpPr>
          <p:nvPr>
            <p:ph idx="1"/>
          </p:nvPr>
        </p:nvSpPr>
        <p:spPr/>
        <p:txBody>
          <a:bodyPr>
            <a:normAutofit fontScale="62500" lnSpcReduction="20000"/>
          </a:bodyPr>
          <a:lstStyle/>
          <a:p>
            <a:pPr marL="0" indent="216000" algn="just">
              <a:spcBef>
                <a:spcPts val="0"/>
              </a:spcBef>
              <a:buNone/>
            </a:pPr>
            <a:r>
              <a:rPr lang="ru-RU" dirty="0" smtClean="0"/>
              <a:t>Что </a:t>
            </a:r>
            <a:r>
              <a:rPr lang="ru-RU" dirty="0"/>
              <a:t>касается вероятности использования основного (</a:t>
            </a:r>
            <a:r>
              <a:rPr lang="ru-RU" dirty="0" smtClean="0"/>
              <a:t>центрально</a:t>
            </a:r>
            <a:r>
              <a:rPr lang="ru-RU" dirty="0"/>
              <a:t>) способа восприятия и обработки сообщений, то она зависит от многих факторов.</a:t>
            </a:r>
          </a:p>
          <a:p>
            <a:pPr marL="0" indent="216000" algn="just">
              <a:spcBef>
                <a:spcPts val="0"/>
              </a:spcBef>
              <a:buNone/>
            </a:pPr>
            <a:r>
              <a:rPr lang="ru-RU" dirty="0"/>
              <a:t>1)	Прежде всего, от значимости для человека той проблемы, которую затрагивает убеждающее сообщение. Таким образом, личная заинтересованность может побудить человека отнестись к информации со всей серьезностью, чтобы воспринимать ее рационально-взвешенно, вдумчиво. </a:t>
            </a:r>
          </a:p>
          <a:p>
            <a:pPr marL="0" indent="216000" algn="just">
              <a:spcBef>
                <a:spcPts val="0"/>
              </a:spcBef>
              <a:buNone/>
            </a:pPr>
            <a:r>
              <a:rPr lang="ru-RU" dirty="0"/>
              <a:t>2)	Затем, человек должен пребывать в спокойном ровном настроении. Дело в том, что в приподнятом настроении люди склонны воспринимать информацию некритично, и напротив, плохое расположение духа побуждает человек к преувеличенной критичности и даже придирчивости. Ни в первом, ни во втором случаях ждать от людей взвешенной, объективной оценки информации не приходится.</a:t>
            </a:r>
          </a:p>
          <a:p>
            <a:pPr marL="0" indent="216000" algn="just">
              <a:spcBef>
                <a:spcPts val="0"/>
              </a:spcBef>
              <a:buNone/>
            </a:pPr>
            <a:r>
              <a:rPr lang="ru-RU" dirty="0"/>
              <a:t>3)	Кроме мотивации, у человека должна быть еще и возможность использования основного способа восприятия убеждающей информации. Возможность определяется совокупностью, по </a:t>
            </a:r>
            <a:r>
              <a:rPr lang="ru-RU" dirty="0" err="1"/>
              <a:t>кpaйней</a:t>
            </a:r>
            <a:r>
              <a:rPr lang="ru-RU" dirty="0"/>
              <a:t> мере, четырех факторов: знаниями, наличием времени, способностями и формой сообщения. Чтобы понять, в чем его убеждают, человеку необходимо обладать знаниями и способностями. Ему также необходимо время, чтобы подумать. Письменное сообщение дает возможность обдумать информацию, радио- или </a:t>
            </a:r>
            <a:r>
              <a:rPr lang="ru-RU" dirty="0" err="1"/>
              <a:t>телесообщение</a:t>
            </a:r>
            <a:r>
              <a:rPr lang="ru-RU" dirty="0"/>
              <a:t> сводит такую возможность к минимуму.</a:t>
            </a:r>
          </a:p>
          <a:p>
            <a:endParaRPr lang="ru-RU" dirty="0"/>
          </a:p>
        </p:txBody>
      </p:sp>
    </p:spTree>
    <p:extLst>
      <p:ext uri="{BB962C8B-B14F-4D97-AF65-F5344CB8AC3E}">
        <p14:creationId xmlns:p14="http://schemas.microsoft.com/office/powerpoint/2010/main" val="2289814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chemeClr val="tx1"/>
                </a:solidFill>
                <a:latin typeface="a_Simpler" pitchFamily="82" charset="-52"/>
              </a:rPr>
              <a:t>Модель параллельного процесса (модель уточнения вероятности)  Ричарда Петти и Джона  </a:t>
            </a:r>
            <a:r>
              <a:rPr lang="ru-RU" sz="2800" dirty="0" err="1">
                <a:solidFill>
                  <a:schemeClr val="tx1"/>
                </a:solidFill>
                <a:latin typeface="a_Simpler" pitchFamily="82" charset="-52"/>
              </a:rPr>
              <a:t>Качоппо</a:t>
            </a:r>
            <a:r>
              <a:rPr lang="ru-RU" sz="2800" dirty="0">
                <a:solidFill>
                  <a:schemeClr val="tx1"/>
                </a:solidFill>
                <a:latin typeface="a_Simpler" pitchFamily="82" charset="-52"/>
              </a:rPr>
              <a:t>.</a:t>
            </a:r>
            <a:endParaRPr lang="ru-RU" sz="2800" dirty="0"/>
          </a:p>
        </p:txBody>
      </p:sp>
      <p:sp>
        <p:nvSpPr>
          <p:cNvPr id="3" name="Объект 2"/>
          <p:cNvSpPr>
            <a:spLocks noGrp="1"/>
          </p:cNvSpPr>
          <p:nvPr>
            <p:ph idx="1"/>
          </p:nvPr>
        </p:nvSpPr>
        <p:spPr/>
        <p:txBody>
          <a:bodyPr>
            <a:normAutofit fontScale="92500" lnSpcReduction="10000"/>
          </a:bodyPr>
          <a:lstStyle/>
          <a:p>
            <a:pPr marL="0" indent="216000" algn="just">
              <a:spcBef>
                <a:spcPts val="0"/>
              </a:spcBef>
              <a:buNone/>
            </a:pPr>
            <a:r>
              <a:rPr lang="ru-RU" dirty="0"/>
              <a:t>Таким образом, для того чтобы человек воспринял </a:t>
            </a:r>
            <a:r>
              <a:rPr lang="ru-RU" dirty="0" smtClean="0"/>
              <a:t>убеждающее </a:t>
            </a:r>
            <a:r>
              <a:rPr lang="ru-RU" dirty="0"/>
              <a:t>сообщение </a:t>
            </a:r>
            <a:r>
              <a:rPr lang="ru-RU" dirty="0" err="1"/>
              <a:t>систематизированно</a:t>
            </a:r>
            <a:r>
              <a:rPr lang="ru-RU" dirty="0"/>
              <a:t>, иначе говоря, по схеме </a:t>
            </a:r>
            <a:r>
              <a:rPr lang="ru-RU" dirty="0" smtClean="0"/>
              <a:t>центрального </a:t>
            </a:r>
            <a:r>
              <a:rPr lang="ru-RU" dirty="0"/>
              <a:t>процесса, у него должны быть для этого как потребность, так и возможность. Лишь в этом случае он будет обдумывать </a:t>
            </a:r>
            <a:r>
              <a:rPr lang="ru-RU" dirty="0" smtClean="0"/>
              <a:t>проблему</a:t>
            </a:r>
            <a:r>
              <a:rPr lang="ru-RU" dirty="0"/>
              <a:t>, прислушиваться к доказательствам или отвергать их, </a:t>
            </a:r>
            <a:r>
              <a:rPr lang="ru-RU" dirty="0" smtClean="0"/>
              <a:t>соглашаться </a:t>
            </a:r>
            <a:r>
              <a:rPr lang="ru-RU" dirty="0"/>
              <a:t>или не соглашаться с аргументами агента влияния</a:t>
            </a:r>
            <a:r>
              <a:rPr lang="ru-RU" dirty="0" smtClean="0"/>
              <a:t>.</a:t>
            </a:r>
          </a:p>
          <a:p>
            <a:pPr marL="0" indent="216000" algn="just">
              <a:spcBef>
                <a:spcPts val="0"/>
              </a:spcBef>
              <a:buNone/>
            </a:pPr>
            <a:endParaRPr lang="ru-RU" dirty="0"/>
          </a:p>
          <a:p>
            <a:pPr marL="0" indent="216000" algn="just">
              <a:spcBef>
                <a:spcPts val="0"/>
              </a:spcBef>
              <a:buNone/>
            </a:pPr>
            <a:r>
              <a:rPr lang="ru-RU" dirty="0"/>
              <a:t>Стечение всех названных и </a:t>
            </a:r>
            <a:r>
              <a:rPr lang="ru-RU" dirty="0" smtClean="0"/>
              <a:t>неназванных </a:t>
            </a:r>
            <a:r>
              <a:rPr lang="ru-RU" dirty="0"/>
              <a:t>обстоятельств случается крайне редко, если вообще возможно. Следовательно, периферийный процесс всегда протекает параллельно с центральным.</a:t>
            </a:r>
          </a:p>
          <a:p>
            <a:endParaRPr lang="ru-RU" dirty="0"/>
          </a:p>
          <a:p>
            <a:endParaRPr lang="ru-RU" dirty="0"/>
          </a:p>
        </p:txBody>
      </p:sp>
    </p:spTree>
    <p:extLst>
      <p:ext uri="{BB962C8B-B14F-4D97-AF65-F5344CB8AC3E}">
        <p14:creationId xmlns:p14="http://schemas.microsoft.com/office/powerpoint/2010/main" val="1270075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chemeClr val="tx1"/>
                </a:solidFill>
                <a:latin typeface="a_Simpler" pitchFamily="82" charset="-52"/>
              </a:rPr>
              <a:t>Эвристически-систематическая модель (Шелли Чайкин, Сеймур </a:t>
            </a:r>
            <a:r>
              <a:rPr lang="ru-RU" sz="2800" dirty="0" err="1">
                <a:solidFill>
                  <a:schemeClr val="tx1"/>
                </a:solidFill>
                <a:latin typeface="a_Simpler" pitchFamily="82" charset="-52"/>
              </a:rPr>
              <a:t>Либерману</a:t>
            </a:r>
            <a:r>
              <a:rPr lang="ru-RU" sz="2800" dirty="0">
                <a:solidFill>
                  <a:schemeClr val="tx1"/>
                </a:solidFill>
                <a:latin typeface="a_Simpler" pitchFamily="82" charset="-52"/>
              </a:rPr>
              <a:t> и Алиса </a:t>
            </a:r>
            <a:r>
              <a:rPr lang="ru-RU" sz="2800" dirty="0" err="1">
                <a:solidFill>
                  <a:schemeClr val="tx1"/>
                </a:solidFill>
                <a:latin typeface="a_Simpler" pitchFamily="82" charset="-52"/>
              </a:rPr>
              <a:t>Игли</a:t>
            </a:r>
            <a:r>
              <a:rPr lang="ru-RU" sz="2800" dirty="0">
                <a:solidFill>
                  <a:schemeClr val="tx1"/>
                </a:solidFill>
                <a:latin typeface="a_Simpler" pitchFamily="82" charset="-52"/>
              </a:rPr>
              <a:t>, 1989</a:t>
            </a:r>
            <a:r>
              <a:rPr lang="ru-RU" sz="2800" dirty="0" smtClean="0">
                <a:solidFill>
                  <a:schemeClr val="tx1"/>
                </a:solidFill>
                <a:latin typeface="a_Simpler" pitchFamily="82" charset="-52"/>
              </a:rPr>
              <a:t>)</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70000" lnSpcReduction="20000"/>
          </a:bodyPr>
          <a:lstStyle/>
          <a:p>
            <a:pPr marL="0" indent="252000" algn="just">
              <a:spcBef>
                <a:spcPts val="0"/>
              </a:spcBef>
              <a:buNone/>
            </a:pPr>
            <a:r>
              <a:rPr lang="ru-RU" dirty="0" smtClean="0"/>
              <a:t>Шелли </a:t>
            </a:r>
            <a:r>
              <a:rPr lang="ru-RU" dirty="0" err="1"/>
              <a:t>Чайкен</a:t>
            </a:r>
            <a:r>
              <a:rPr lang="ru-RU" dirty="0"/>
              <a:t> утверждает, что периферийный процесс обработки информации происходит и в том случае, когда человек использует эвристики, то есть упрощенные, шаблонные способы рассуждений. Эвристическое суждение – закон быстрого принятия решения. Если у человека нет привычки или способности,  отсутствует время и возможность подумать, то он замечает лишь форму, а не содержание убеждающего сообщения. И тогда его рассуждения строятся по простой схеме: «Не могут же все ошибаться»; «Не станут же нас обманывать»; «Специалист знает лучше меня»; «От человека с такой физиономией добра не жди»; «Раз все так считают, то это должно быть верно» и т. д</a:t>
            </a:r>
            <a:r>
              <a:rPr lang="ru-RU" dirty="0" smtClean="0"/>
              <a:t>.</a:t>
            </a:r>
          </a:p>
          <a:p>
            <a:pPr marL="0" indent="252000" algn="just">
              <a:spcBef>
                <a:spcPts val="0"/>
              </a:spcBef>
              <a:buNone/>
            </a:pPr>
            <a:endParaRPr lang="ru-RU" dirty="0"/>
          </a:p>
          <a:p>
            <a:pPr marL="0" indent="252000" algn="just">
              <a:spcBef>
                <a:spcPts val="0"/>
              </a:spcBef>
              <a:buNone/>
            </a:pPr>
            <a:r>
              <a:rPr lang="ru-RU" dirty="0"/>
              <a:t>Исследования показывают, что использование эвристик неизбежно, а значит, </a:t>
            </a:r>
            <a:r>
              <a:rPr lang="ru-RU" dirty="0" smtClean="0"/>
              <a:t>неизбежно </a:t>
            </a:r>
            <a:r>
              <a:rPr lang="ru-RU" dirty="0"/>
              <a:t>параллельное течение центрального и периферийного процесса. Правда, в какое-то время и при определенных </a:t>
            </a:r>
            <a:r>
              <a:rPr lang="ru-RU" dirty="0" smtClean="0"/>
              <a:t>обстоятельствах </a:t>
            </a:r>
            <a:r>
              <a:rPr lang="ru-RU" dirty="0"/>
              <a:t>значение одного из процессов может возрастать, в то время как значение другого — уменьшаться. И чтобы понять, от чего это зависит, нам необходимо проанализировать те элементы, из которых складывается убеждающее сообщение. </a:t>
            </a:r>
          </a:p>
          <a:p>
            <a:endParaRPr lang="ru-RU" dirty="0"/>
          </a:p>
        </p:txBody>
      </p:sp>
    </p:spTree>
    <p:extLst>
      <p:ext uri="{BB962C8B-B14F-4D97-AF65-F5344CB8AC3E}">
        <p14:creationId xmlns:p14="http://schemas.microsoft.com/office/powerpoint/2010/main" val="26262166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88210866"/>
              </p:ext>
            </p:extLst>
          </p:nvPr>
        </p:nvGraphicFramePr>
        <p:xfrm>
          <a:off x="304800" y="1600200"/>
          <a:ext cx="85344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0112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ru-RU" dirty="0">
                <a:solidFill>
                  <a:schemeClr val="tx1"/>
                </a:solidFill>
                <a:latin typeface="a_Simpler" pitchFamily="82" charset="-52"/>
              </a:rPr>
              <a:t>Факторы эффективности убеждающего </a:t>
            </a:r>
            <a:r>
              <a:rPr lang="ru-RU" dirty="0" smtClean="0">
                <a:solidFill>
                  <a:schemeClr val="tx1"/>
                </a:solidFill>
                <a:latin typeface="a_Simpler" pitchFamily="82" charset="-52"/>
              </a:rPr>
              <a:t>воздействия</a:t>
            </a:r>
            <a:endParaRPr lang="ru-RU" dirty="0"/>
          </a:p>
        </p:txBody>
      </p:sp>
      <p:sp>
        <p:nvSpPr>
          <p:cNvPr id="3" name="Объект 2"/>
          <p:cNvSpPr>
            <a:spLocks noGrp="1"/>
          </p:cNvSpPr>
          <p:nvPr>
            <p:ph idx="1"/>
          </p:nvPr>
        </p:nvSpPr>
        <p:spPr/>
        <p:txBody>
          <a:bodyPr>
            <a:normAutofit fontScale="85000" lnSpcReduction="20000"/>
          </a:bodyPr>
          <a:lstStyle/>
          <a:p>
            <a:pPr marL="0" indent="252000" algn="just">
              <a:spcBef>
                <a:spcPts val="0"/>
              </a:spcBef>
              <a:buNone/>
            </a:pPr>
            <a:r>
              <a:rPr lang="ru-RU" dirty="0"/>
              <a:t>Результатом работы </a:t>
            </a:r>
            <a:r>
              <a:rPr lang="ru-RU" dirty="0" err="1"/>
              <a:t>Йельской</a:t>
            </a:r>
            <a:r>
              <a:rPr lang="ru-RU" dirty="0"/>
              <a:t> группы по исследованию коммуникации, возглавляемой Карлом </a:t>
            </a:r>
            <a:r>
              <a:rPr lang="ru-RU" dirty="0" err="1"/>
              <a:t>Ховландом</a:t>
            </a:r>
            <a:r>
              <a:rPr lang="ru-RU" dirty="0"/>
              <a:t>, помимо создания модели последовательных стадий, стал также тщательный анализ элементов, из которых, </a:t>
            </a:r>
            <a:r>
              <a:rPr lang="ru-RU" dirty="0" smtClean="0"/>
              <a:t>соответственно</a:t>
            </a:r>
            <a:r>
              <a:rPr lang="ru-RU" dirty="0"/>
              <a:t>, и складывается процесс убеждения. К. </a:t>
            </a:r>
            <a:r>
              <a:rPr lang="ru-RU" dirty="0" err="1"/>
              <a:t>Ховланд</a:t>
            </a:r>
            <a:r>
              <a:rPr lang="ru-RU" dirty="0"/>
              <a:t>, Г. </a:t>
            </a:r>
            <a:r>
              <a:rPr lang="ru-RU" dirty="0" err="1"/>
              <a:t>Лассуелла</a:t>
            </a:r>
            <a:r>
              <a:rPr lang="ru-RU" dirty="0"/>
              <a:t> и их коллеги выделили следующие составляющие этого процесса:</a:t>
            </a:r>
          </a:p>
          <a:p>
            <a:pPr marL="0" indent="252000" algn="just">
              <a:spcBef>
                <a:spcPts val="0"/>
              </a:spcBef>
              <a:buNone/>
            </a:pPr>
            <a:r>
              <a:rPr lang="ru-RU" dirty="0"/>
              <a:t>1. Агент влияния (коммуникатор, источник сообщения).</a:t>
            </a:r>
          </a:p>
          <a:p>
            <a:pPr marL="0" indent="252000" algn="just">
              <a:spcBef>
                <a:spcPts val="0"/>
              </a:spcBef>
              <a:buNone/>
            </a:pPr>
            <a:r>
              <a:rPr lang="ru-RU" dirty="0"/>
              <a:t>2. Само сообщение.</a:t>
            </a:r>
          </a:p>
          <a:p>
            <a:pPr marL="0" indent="252000" algn="just">
              <a:spcBef>
                <a:spcPts val="0"/>
              </a:spcBef>
              <a:buNone/>
            </a:pPr>
            <a:r>
              <a:rPr lang="ru-RU" dirty="0"/>
              <a:t>3. Канал коммуникации</a:t>
            </a:r>
          </a:p>
          <a:p>
            <a:pPr marL="0" indent="252000" algn="just">
              <a:spcBef>
                <a:spcPts val="0"/>
              </a:spcBef>
              <a:buNone/>
            </a:pPr>
            <a:r>
              <a:rPr lang="ru-RU" dirty="0"/>
              <a:t>4. Реципиент, то есть тот индивид, которому предназначено сообщение.</a:t>
            </a:r>
          </a:p>
          <a:p>
            <a:pPr marL="0" indent="252000" algn="just">
              <a:spcBef>
                <a:spcPts val="0"/>
              </a:spcBef>
              <a:buNone/>
            </a:pPr>
            <a:r>
              <a:rPr lang="ru-RU" dirty="0"/>
              <a:t>Эффективность процесса воздействия зависит как от характеристик каждого из названных элементов, так и от их сочетания, то есть от тех конкретных ситуаций, в которых агент влияния </a:t>
            </a:r>
            <a:r>
              <a:rPr lang="ru-RU" dirty="0" smtClean="0"/>
              <a:t>пытался </a:t>
            </a:r>
            <a:r>
              <a:rPr lang="ru-RU" dirty="0"/>
              <a:t>убеждать реципиента.</a:t>
            </a:r>
          </a:p>
          <a:p>
            <a:endParaRPr lang="ru-RU" dirty="0"/>
          </a:p>
        </p:txBody>
      </p:sp>
    </p:spTree>
    <p:extLst>
      <p:ext uri="{BB962C8B-B14F-4D97-AF65-F5344CB8AC3E}">
        <p14:creationId xmlns:p14="http://schemas.microsoft.com/office/powerpoint/2010/main" val="712527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83124053"/>
              </p:ext>
            </p:extLst>
          </p:nvPr>
        </p:nvGraphicFramePr>
        <p:xfrm>
          <a:off x="899592" y="1196752"/>
          <a:ext cx="7272808"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7026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Коммуникатор (агент влияния</a:t>
            </a:r>
            <a:r>
              <a:rPr lang="ru-RU" dirty="0" smtClean="0">
                <a:solidFill>
                  <a:schemeClr val="tx1"/>
                </a:solidFill>
                <a:latin typeface="a_Simpler" pitchFamily="82" charset="-52"/>
              </a:rPr>
              <a:t>).</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77500" lnSpcReduction="20000"/>
          </a:bodyPr>
          <a:lstStyle/>
          <a:p>
            <a:endParaRPr lang="ru-RU" dirty="0"/>
          </a:p>
          <a:p>
            <a:pPr marL="0" indent="457200" algn="just">
              <a:spcBef>
                <a:spcPts val="0"/>
              </a:spcBef>
              <a:spcAft>
                <a:spcPts val="600"/>
              </a:spcAft>
              <a:buNone/>
            </a:pPr>
            <a:r>
              <a:rPr lang="ru-RU" dirty="0"/>
              <a:t>Участники Йельского проекта вполне обоснованно утверждали, что доверие (</a:t>
            </a:r>
            <a:r>
              <a:rPr lang="ru-RU" dirty="0" err="1"/>
              <a:t>кредитность</a:t>
            </a:r>
            <a:r>
              <a:rPr lang="ru-RU" dirty="0"/>
              <a:t>), вызываемое источником </a:t>
            </a:r>
            <a:r>
              <a:rPr lang="ru-RU" dirty="0" smtClean="0"/>
              <a:t>информации</a:t>
            </a:r>
            <a:r>
              <a:rPr lang="ru-RU" dirty="0"/>
              <a:t>, может стать основным побудительным мотивом для формирования новой установки или изменения старой</a:t>
            </a:r>
            <a:r>
              <a:rPr lang="ru-RU" dirty="0" smtClean="0"/>
              <a:t>.</a:t>
            </a:r>
            <a:endParaRPr lang="ru-RU" dirty="0"/>
          </a:p>
          <a:p>
            <a:pPr marL="0" indent="457200" algn="just">
              <a:spcBef>
                <a:spcPts val="0"/>
              </a:spcBef>
              <a:spcAft>
                <a:spcPts val="600"/>
              </a:spcAft>
              <a:buNone/>
            </a:pPr>
            <a:r>
              <a:rPr lang="ru-RU" dirty="0"/>
              <a:t>К характеристикам </a:t>
            </a:r>
            <a:r>
              <a:rPr lang="ru-RU" dirty="0" smtClean="0"/>
              <a:t>агента </a:t>
            </a:r>
            <a:r>
              <a:rPr lang="ru-RU" dirty="0"/>
              <a:t>влияния, вызывающим доверительное отношение аудитории, помимо авторитета, обычно относят привлекательность, обаяние, сходство с реципиентом. </a:t>
            </a:r>
          </a:p>
          <a:p>
            <a:pPr marL="0" indent="457200" algn="just">
              <a:spcBef>
                <a:spcPts val="0"/>
              </a:spcBef>
              <a:spcAft>
                <a:spcPts val="600"/>
              </a:spcAft>
              <a:buNone/>
            </a:pPr>
            <a:r>
              <a:rPr lang="ru-RU" dirty="0"/>
              <a:t>Люди во многих случаях </a:t>
            </a:r>
            <a:r>
              <a:rPr lang="ru-RU" dirty="0" smtClean="0"/>
              <a:t>больше </a:t>
            </a:r>
            <a:r>
              <a:rPr lang="ru-RU" dirty="0"/>
              <a:t>доверяют тем, кто в чем-то похож на них самих. Это может быть сходство в языке, внешности, убеждениях, социальном </a:t>
            </a:r>
            <a:r>
              <a:rPr lang="ru-RU" dirty="0" smtClean="0"/>
              <a:t>положении </a:t>
            </a:r>
            <a:r>
              <a:rPr lang="ru-RU" dirty="0"/>
              <a:t>и т. д. Принадлежность к одной этнической или </a:t>
            </a:r>
            <a:r>
              <a:rPr lang="ru-RU" dirty="0" smtClean="0"/>
              <a:t>национальной </a:t>
            </a:r>
            <a:r>
              <a:rPr lang="ru-RU" dirty="0"/>
              <a:t>группе источника сообщения и аудитории чаще всего имеет решающее значение в процессе убеждения.</a:t>
            </a:r>
          </a:p>
          <a:p>
            <a:endParaRPr lang="ru-RU" dirty="0"/>
          </a:p>
        </p:txBody>
      </p:sp>
    </p:spTree>
    <p:extLst>
      <p:ext uri="{BB962C8B-B14F-4D97-AF65-F5344CB8AC3E}">
        <p14:creationId xmlns:p14="http://schemas.microsoft.com/office/powerpoint/2010/main" val="3477741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Характеристика  убеждающего </a:t>
            </a:r>
            <a:r>
              <a:rPr lang="ru-RU" dirty="0" smtClean="0">
                <a:solidFill>
                  <a:schemeClr val="tx1"/>
                </a:solidFill>
                <a:latin typeface="a_Simpler" pitchFamily="82" charset="-52"/>
              </a:rPr>
              <a:t>сообщения</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92500" lnSpcReduction="20000"/>
          </a:bodyPr>
          <a:lstStyle/>
          <a:p>
            <a:pPr marL="0" indent="252000" algn="just">
              <a:spcBef>
                <a:spcPts val="0"/>
              </a:spcBef>
              <a:spcAft>
                <a:spcPts val="600"/>
              </a:spcAft>
              <a:buNone/>
            </a:pPr>
            <a:r>
              <a:rPr lang="ru-RU" dirty="0" smtClean="0"/>
              <a:t>Эффект </a:t>
            </a:r>
            <a:r>
              <a:rPr lang="ru-RU" dirty="0"/>
              <a:t>убеждения зависит от содержания сообщения, от того, как оно сформулировано и в какой форме преподнесено.</a:t>
            </a:r>
          </a:p>
          <a:p>
            <a:pPr marL="0" indent="252000" algn="just">
              <a:spcBef>
                <a:spcPts val="0"/>
              </a:spcBef>
              <a:spcAft>
                <a:spcPts val="600"/>
              </a:spcAft>
              <a:buNone/>
            </a:pPr>
            <a:r>
              <a:rPr lang="ru-RU" dirty="0"/>
              <a:t>Процесс убеждения предполагает рационально - взвешенное, эмоционально-нейтральное изложение и восприятие </a:t>
            </a:r>
            <a:r>
              <a:rPr lang="ru-RU" dirty="0" smtClean="0"/>
              <a:t>информации</a:t>
            </a:r>
            <a:r>
              <a:rPr lang="ru-RU" dirty="0"/>
              <a:t>,  т.е. убеждая, агент влияния должен взывать не к чувствам, а к разуму.  Но разума без чувств не существует</a:t>
            </a:r>
            <a:r>
              <a:rPr lang="ru-RU" dirty="0" smtClean="0"/>
              <a:t>.</a:t>
            </a:r>
          </a:p>
          <a:p>
            <a:pPr marL="0" indent="252000" algn="just">
              <a:spcBef>
                <a:spcPts val="0"/>
              </a:spcBef>
              <a:spcAft>
                <a:spcPts val="600"/>
              </a:spcAft>
              <a:buNone/>
            </a:pPr>
            <a:r>
              <a:rPr lang="ru-RU" dirty="0" smtClean="0"/>
              <a:t> </a:t>
            </a:r>
            <a:r>
              <a:rPr lang="ru-RU" dirty="0"/>
              <a:t>Поэтому даже апелляция к разуму обязательно вызывает чувства. Это </a:t>
            </a:r>
            <a:r>
              <a:rPr lang="ru-RU" dirty="0" smtClean="0"/>
              <a:t>может </a:t>
            </a:r>
            <a:r>
              <a:rPr lang="ru-RU" dirty="0"/>
              <a:t>быть чувство уважения (к авторитету, эксперту, </a:t>
            </a:r>
            <a:r>
              <a:rPr lang="ru-RU" dirty="0" smtClean="0"/>
              <a:t>профессионалу</a:t>
            </a:r>
            <a:r>
              <a:rPr lang="ru-RU" dirty="0"/>
              <a:t>), чувство жалости и сострадания (к обиженным и </a:t>
            </a:r>
            <a:r>
              <a:rPr lang="ru-RU" dirty="0" smtClean="0"/>
              <a:t>обездоленным</a:t>
            </a:r>
            <a:r>
              <a:rPr lang="ru-RU" dirty="0"/>
              <a:t>), а также чувство вины, неловкости, обиды, возмущения, и т. д. </a:t>
            </a:r>
          </a:p>
        </p:txBody>
      </p:sp>
    </p:spTree>
    <p:extLst>
      <p:ext uri="{BB962C8B-B14F-4D97-AF65-F5344CB8AC3E}">
        <p14:creationId xmlns:p14="http://schemas.microsoft.com/office/powerpoint/2010/main" val="3145251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Эффект пробуждающегося страха. Влияние через страх</a:t>
            </a:r>
          </a:p>
        </p:txBody>
      </p:sp>
      <p:sp>
        <p:nvSpPr>
          <p:cNvPr id="3" name="Объект 2"/>
          <p:cNvSpPr>
            <a:spLocks noGrp="1"/>
          </p:cNvSpPr>
          <p:nvPr>
            <p:ph idx="1"/>
          </p:nvPr>
        </p:nvSpPr>
        <p:spPr/>
        <p:txBody>
          <a:bodyPr>
            <a:normAutofit fontScale="92500" lnSpcReduction="20000"/>
          </a:bodyPr>
          <a:lstStyle/>
          <a:p>
            <a:endParaRPr lang="ru-RU" dirty="0"/>
          </a:p>
          <a:p>
            <a:pPr marL="0" indent="252000" algn="just">
              <a:spcBef>
                <a:spcPts val="600"/>
              </a:spcBef>
              <a:buNone/>
            </a:pPr>
            <a:r>
              <a:rPr lang="ru-RU" dirty="0"/>
              <a:t>Легче и проще всего  вызвать чувства </a:t>
            </a:r>
            <a:r>
              <a:rPr lang="ru-RU" dirty="0" smtClean="0"/>
              <a:t>тревоги </a:t>
            </a:r>
            <a:r>
              <a:rPr lang="ru-RU" dirty="0"/>
              <a:t>и страха. Поэтому воздействие на установки чаще всего </a:t>
            </a:r>
            <a:r>
              <a:rPr lang="ru-RU" dirty="0" smtClean="0"/>
              <a:t>происходит </a:t>
            </a:r>
            <a:r>
              <a:rPr lang="ru-RU" dirty="0"/>
              <a:t>с использованием явных или замаскированных угроз, </a:t>
            </a:r>
            <a:r>
              <a:rPr lang="ru-RU" dirty="0" smtClean="0"/>
              <a:t>призванных </a:t>
            </a:r>
            <a:r>
              <a:rPr lang="ru-RU" dirty="0"/>
              <a:t>вызвать у людей чувство тревоги и страха, чтобы сделать их более внушаемыми.</a:t>
            </a:r>
          </a:p>
          <a:p>
            <a:pPr marL="0" indent="252000" algn="just">
              <a:spcBef>
                <a:spcPts val="600"/>
              </a:spcBef>
              <a:buNone/>
            </a:pPr>
            <a:r>
              <a:rPr lang="ru-RU" dirty="0"/>
              <a:t>В связи с этим, начиная с 1950-х годов, психологи спорят, во-первых, о том, какая интенсивность запугивания допустима при воздействии на установки человека, а во-вторых, о том, какая </a:t>
            </a:r>
            <a:r>
              <a:rPr lang="ru-RU" dirty="0" smtClean="0"/>
              <a:t>степень </a:t>
            </a:r>
            <a:r>
              <a:rPr lang="ru-RU" dirty="0"/>
              <a:t>тревоги и страха, вызванных сообщением, в большей мере способствует формированию и изменению установок?</a:t>
            </a:r>
          </a:p>
          <a:p>
            <a:endParaRPr lang="ru-RU" dirty="0"/>
          </a:p>
        </p:txBody>
      </p:sp>
    </p:spTree>
    <p:extLst>
      <p:ext uri="{BB962C8B-B14F-4D97-AF65-F5344CB8AC3E}">
        <p14:creationId xmlns:p14="http://schemas.microsoft.com/office/powerpoint/2010/main" val="7781121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Эффект пробуждающегося страха. Влияние через страх</a:t>
            </a:r>
            <a:endParaRPr lang="ru-RU" dirty="0"/>
          </a:p>
        </p:txBody>
      </p:sp>
      <p:sp>
        <p:nvSpPr>
          <p:cNvPr id="3" name="Объект 2"/>
          <p:cNvSpPr>
            <a:spLocks noGrp="1"/>
          </p:cNvSpPr>
          <p:nvPr>
            <p:ph idx="1"/>
          </p:nvPr>
        </p:nvSpPr>
        <p:spPr/>
        <p:txBody>
          <a:bodyPr>
            <a:normAutofit fontScale="92500" lnSpcReduction="10000"/>
          </a:bodyPr>
          <a:lstStyle/>
          <a:p>
            <a:pPr marL="0" indent="216000" algn="just">
              <a:buNone/>
            </a:pPr>
            <a:r>
              <a:rPr lang="ru-RU" dirty="0"/>
              <a:t>Психологические исследования влияния утверждают, что </a:t>
            </a:r>
            <a:r>
              <a:rPr lang="ru-RU" dirty="0" smtClean="0"/>
              <a:t>обращение </a:t>
            </a:r>
            <a:r>
              <a:rPr lang="ru-RU" dirty="0"/>
              <a:t>к чувству страха приводит к неоднозначным результатам. Социальные психологи и специалисты по рекламе в поисках варианта воздействия, вызывающего оптимальный уровень страха, столкнулись с рядом проблем.</a:t>
            </a:r>
          </a:p>
          <a:p>
            <a:pPr marL="0" indent="216000" algn="just">
              <a:buNone/>
            </a:pPr>
            <a:r>
              <a:rPr lang="ru-RU" dirty="0"/>
              <a:t>Низкий уровень страха не производит должного эффекта. Чрезвычайно угрожающая реклама включает у зрителей и слушателей защитные механизмы, вызывая отторжение и неприятие, так что сообщение все равно не доходит до большинства аудитории. </a:t>
            </a:r>
          </a:p>
          <a:p>
            <a:endParaRPr lang="ru-RU" dirty="0"/>
          </a:p>
        </p:txBody>
      </p:sp>
    </p:spTree>
    <p:extLst>
      <p:ext uri="{BB962C8B-B14F-4D97-AF65-F5344CB8AC3E}">
        <p14:creationId xmlns:p14="http://schemas.microsoft.com/office/powerpoint/2010/main" val="38445518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Эффект пробуждающегося страха. Влияние через страх</a:t>
            </a:r>
            <a:endParaRPr lang="ru-RU" dirty="0"/>
          </a:p>
        </p:txBody>
      </p:sp>
      <p:sp>
        <p:nvSpPr>
          <p:cNvPr id="3" name="Объект 2"/>
          <p:cNvSpPr>
            <a:spLocks noGrp="1"/>
          </p:cNvSpPr>
          <p:nvPr>
            <p:ph idx="1"/>
          </p:nvPr>
        </p:nvSpPr>
        <p:spPr/>
        <p:txBody>
          <a:bodyPr>
            <a:normAutofit fontScale="70000" lnSpcReduction="20000"/>
          </a:bodyPr>
          <a:lstStyle/>
          <a:p>
            <a:pPr marL="0" indent="0" algn="just">
              <a:buNone/>
            </a:pPr>
            <a:r>
              <a:rPr lang="ru-RU" dirty="0"/>
              <a:t>Рональд </a:t>
            </a:r>
            <a:r>
              <a:rPr lang="ru-RU" dirty="0" err="1"/>
              <a:t>Роджерс</a:t>
            </a:r>
            <a:r>
              <a:rPr lang="ru-RU" dirty="0"/>
              <a:t> (1985)  не стал акцентировать внимание лишь на уровне страха, а предложил учитывать следующие четыре условия, которые должны соблюдаться в содержащем запугивание сообщении. </a:t>
            </a:r>
          </a:p>
          <a:p>
            <a:pPr marL="0" indent="0" algn="just">
              <a:buNone/>
            </a:pPr>
            <a:r>
              <a:rPr lang="ru-RU" dirty="0" smtClean="0"/>
              <a:t>       1</a:t>
            </a:r>
            <a:r>
              <a:rPr lang="ru-RU" dirty="0"/>
              <a:t>. Указание на вероятность опасных последствий, если не </a:t>
            </a:r>
            <a:r>
              <a:rPr lang="ru-RU" dirty="0" smtClean="0"/>
              <a:t>будут </a:t>
            </a:r>
            <a:r>
              <a:rPr lang="ru-RU" dirty="0"/>
              <a:t>выполнены рекомендации.</a:t>
            </a:r>
          </a:p>
          <a:p>
            <a:pPr marL="0" indent="0" algn="just">
              <a:buNone/>
            </a:pPr>
            <a:r>
              <a:rPr lang="ru-RU" dirty="0"/>
              <a:t>        2. Соблюдение меры при описании этих негативных последствий.</a:t>
            </a:r>
          </a:p>
          <a:p>
            <a:pPr marL="0" indent="0" algn="just">
              <a:buNone/>
            </a:pPr>
            <a:r>
              <a:rPr lang="ru-RU" dirty="0"/>
              <a:t>        3. Наличие в сообщении информации о том, как избежать грядущей опасности.</a:t>
            </a:r>
          </a:p>
          <a:p>
            <a:pPr marL="0" indent="0" algn="just">
              <a:buNone/>
            </a:pPr>
            <a:r>
              <a:rPr lang="ru-RU" dirty="0"/>
              <a:t>        4. Возникновение у реципиента (аудитории) уверенности в том,  что предлагаемые рекомендации выполнимы, так что каждый человек может ими воспользоваться.</a:t>
            </a:r>
          </a:p>
          <a:p>
            <a:pPr marL="0" indent="0" algn="just">
              <a:buNone/>
            </a:pPr>
            <a:r>
              <a:rPr lang="ru-RU" dirty="0"/>
              <a:t>Таким образом, предупреждение об опасности будет эффективным, если оно выполнено не в самых мрачных похоронных тонах, если человек убежден, что ему грозит реальная опасность, если есть дельная конкретная рекомендация, как ее избежать, если он </a:t>
            </a:r>
            <a:r>
              <a:rPr lang="ru-RU" dirty="0" err="1"/>
              <a:t>уве¬рен</a:t>
            </a:r>
            <a:r>
              <a:rPr lang="ru-RU" dirty="0"/>
              <a:t>, знает, что вполне способен выполнить рекомендации.</a:t>
            </a:r>
          </a:p>
          <a:p>
            <a:endParaRPr lang="ru-RU" dirty="0"/>
          </a:p>
        </p:txBody>
      </p:sp>
    </p:spTree>
    <p:extLst>
      <p:ext uri="{BB962C8B-B14F-4D97-AF65-F5344CB8AC3E}">
        <p14:creationId xmlns:p14="http://schemas.microsoft.com/office/powerpoint/2010/main" val="11763151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Эффект пробуждающегося страха. Влияние через страх</a:t>
            </a:r>
            <a:endParaRPr lang="ru-RU" dirty="0"/>
          </a:p>
        </p:txBody>
      </p:sp>
      <p:sp>
        <p:nvSpPr>
          <p:cNvPr id="3" name="Объект 2"/>
          <p:cNvSpPr>
            <a:spLocks noGrp="1"/>
          </p:cNvSpPr>
          <p:nvPr>
            <p:ph idx="1"/>
          </p:nvPr>
        </p:nvSpPr>
        <p:spPr>
          <a:xfrm>
            <a:off x="2483768" y="1600200"/>
            <a:ext cx="6355432" cy="4800600"/>
          </a:xfrm>
        </p:spPr>
        <p:txBody>
          <a:bodyPr>
            <a:normAutofit fontScale="92500" lnSpcReduction="20000"/>
          </a:bodyPr>
          <a:lstStyle/>
          <a:p>
            <a:pPr marL="0" indent="216000" algn="just">
              <a:buNone/>
            </a:pPr>
            <a:r>
              <a:rPr lang="ru-RU" dirty="0"/>
              <a:t>Роберт </a:t>
            </a:r>
            <a:r>
              <a:rPr lang="ru-RU" dirty="0" err="1"/>
              <a:t>Чалдини</a:t>
            </a:r>
            <a:r>
              <a:rPr lang="ru-RU" dirty="0"/>
              <a:t> выделяет в решении этой проблемы еще один аспект. Он полагает, что речь должна идти не об опасности </a:t>
            </a:r>
            <a:r>
              <a:rPr lang="ru-RU" dirty="0" smtClean="0"/>
              <a:t>вообще</a:t>
            </a:r>
            <a:r>
              <a:rPr lang="ru-RU" dirty="0"/>
              <a:t>, а о страхе, связанном с конкретными лишениями. Именно страх потерять что-либо, по его мнению, действует на людей </a:t>
            </a:r>
            <a:r>
              <a:rPr lang="ru-RU" dirty="0" smtClean="0"/>
              <a:t>сильнее </a:t>
            </a:r>
            <a:r>
              <a:rPr lang="ru-RU" dirty="0"/>
              <a:t>любых других факторов. </a:t>
            </a:r>
          </a:p>
          <a:p>
            <a:pPr marL="0" indent="216000" algn="just">
              <a:buNone/>
            </a:pPr>
            <a:r>
              <a:rPr lang="ru-RU" dirty="0"/>
              <a:t>Возможность потерять что-то, пишет он, является более сильной мотивацией при принятии решения, чем возможность приобрести что-то или сохранить имеющееся.</a:t>
            </a:r>
          </a:p>
          <a:p>
            <a:endParaRPr lang="ru-RU" dirty="0"/>
          </a:p>
        </p:txBody>
      </p:sp>
      <p:pic>
        <p:nvPicPr>
          <p:cNvPr id="2050" name="Picture 2" descr="C:\Users\home\Desktop\Изменение убеждения\Чалдини.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44824"/>
            <a:ext cx="2160240"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3060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Эффект хорошего </a:t>
            </a:r>
            <a:r>
              <a:rPr lang="ru-RU" dirty="0" smtClean="0">
                <a:solidFill>
                  <a:schemeClr val="tx1"/>
                </a:solidFill>
                <a:latin typeface="a_Simpler" pitchFamily="82" charset="-52"/>
              </a:rPr>
              <a:t>настроения</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70000" lnSpcReduction="20000"/>
          </a:bodyPr>
          <a:lstStyle/>
          <a:p>
            <a:endParaRPr lang="ru-RU" dirty="0"/>
          </a:p>
          <a:p>
            <a:pPr marL="0" indent="457200" algn="just">
              <a:buNone/>
            </a:pPr>
            <a:r>
              <a:rPr lang="ru-RU" dirty="0"/>
              <a:t>Информация становится более убедительной, когда она ассоциируется с позитивными чувствами. Хорошее настроение повышает шансы добиться нужного результата при убеждении — отчасти стимуляцией позитивного мышления (когда у людей появляется мотив задуматься), отчасти ассоциациями хорошего настроения с данным сообщением (</a:t>
            </a:r>
            <a:r>
              <a:rPr lang="ru-RU" dirty="0" err="1"/>
              <a:t>Petty</a:t>
            </a:r>
            <a:r>
              <a:rPr lang="ru-RU" dirty="0"/>
              <a:t> </a:t>
            </a:r>
            <a:r>
              <a:rPr lang="ru-RU" dirty="0" err="1"/>
              <a:t>and</a:t>
            </a:r>
            <a:r>
              <a:rPr lang="ru-RU" dirty="0"/>
              <a:t> </a:t>
            </a:r>
            <a:r>
              <a:rPr lang="ru-RU" dirty="0" err="1"/>
              <a:t>others</a:t>
            </a:r>
            <a:r>
              <a:rPr lang="ru-RU" dirty="0"/>
              <a:t>, 1993). </a:t>
            </a:r>
          </a:p>
          <a:p>
            <a:pPr marL="0" indent="457200" algn="just">
              <a:buNone/>
            </a:pPr>
            <a:r>
              <a:rPr lang="ru-RU" dirty="0"/>
              <a:t>В хорошем настроении люди видят мир сквозь розовые очки. Они принимают более быстрые, более импульсивные решения, в большей степени полагаются на косвенные намеки (</a:t>
            </a:r>
            <a:r>
              <a:rPr lang="ru-RU" dirty="0" err="1"/>
              <a:t>Bodenhausen</a:t>
            </a:r>
            <a:r>
              <a:rPr lang="ru-RU" dirty="0"/>
              <a:t>, 1993; </a:t>
            </a:r>
            <a:r>
              <a:rPr lang="ru-RU" dirty="0" err="1"/>
              <a:t>Schwarz</a:t>
            </a:r>
            <a:r>
              <a:rPr lang="ru-RU" dirty="0"/>
              <a:t> &amp; </a:t>
            </a:r>
            <a:r>
              <a:rPr lang="ru-RU" dirty="0" err="1"/>
              <a:t>others</a:t>
            </a:r>
            <a:r>
              <a:rPr lang="ru-RU" dirty="0"/>
              <a:t>, 1991). </a:t>
            </a:r>
          </a:p>
          <a:p>
            <a:pPr marL="0" indent="457200" algn="just">
              <a:buNone/>
            </a:pPr>
            <a:r>
              <a:rPr lang="ru-RU" dirty="0"/>
              <a:t>Люди в плохом настроении дольше раздумывают, прежде чем решиться на что-то новое, слабыми аргументами их вряд ли переубедишь. </a:t>
            </a:r>
          </a:p>
          <a:p>
            <a:pPr marL="0" indent="457200" algn="just">
              <a:buNone/>
            </a:pPr>
            <a:r>
              <a:rPr lang="ru-RU" dirty="0"/>
              <a:t>Таким образом, если ваши аргументы недостаточно сильны, разумнее будет, прежде чем их излагать, привести аудиторию в хорошее настроение, в надежде, что она положительно отнесется к вашему сообщению, не слишком над ним задумываясь.</a:t>
            </a:r>
          </a:p>
          <a:p>
            <a:endParaRPr lang="ru-RU" dirty="0"/>
          </a:p>
          <a:p>
            <a:endParaRPr lang="ru-RU" dirty="0"/>
          </a:p>
        </p:txBody>
      </p:sp>
    </p:spTree>
    <p:extLst>
      <p:ext uri="{BB962C8B-B14F-4D97-AF65-F5344CB8AC3E}">
        <p14:creationId xmlns:p14="http://schemas.microsoft.com/office/powerpoint/2010/main" val="3205506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latin typeface="a_Simpler" pitchFamily="82" charset="-52"/>
              </a:rPr>
              <a:t>Аргументирование</a:t>
            </a:r>
            <a:endParaRPr lang="ru-RU" dirty="0">
              <a:solidFill>
                <a:schemeClr val="tx1"/>
              </a:solidFill>
              <a:latin typeface="a_Simpler" pitchFamily="82" charset="-52"/>
            </a:endParaRPr>
          </a:p>
        </p:txBody>
      </p:sp>
      <p:sp>
        <p:nvSpPr>
          <p:cNvPr id="3" name="Объект 2"/>
          <p:cNvSpPr>
            <a:spLocks noGrp="1"/>
          </p:cNvSpPr>
          <p:nvPr>
            <p:ph idx="1"/>
          </p:nvPr>
        </p:nvSpPr>
        <p:spPr/>
        <p:txBody>
          <a:bodyPr/>
          <a:lstStyle/>
          <a:p>
            <a:pPr marL="0" indent="216000" algn="just">
              <a:buNone/>
            </a:pPr>
            <a:r>
              <a:rPr lang="ru-RU" dirty="0" smtClean="0"/>
              <a:t>Степень </a:t>
            </a:r>
            <a:r>
              <a:rPr lang="ru-RU" dirty="0"/>
              <a:t>убедительности сообщения зависит также от</a:t>
            </a:r>
            <a:r>
              <a:rPr lang="ru-RU" dirty="0" smtClean="0"/>
              <a:t>:</a:t>
            </a:r>
          </a:p>
          <a:p>
            <a:pPr marL="0" indent="216000" algn="just">
              <a:buNone/>
            </a:pPr>
            <a:endParaRPr lang="ru-RU" dirty="0"/>
          </a:p>
          <a:p>
            <a:pPr marL="0" indent="216000" algn="just">
              <a:buNone/>
            </a:pPr>
            <a:r>
              <a:rPr lang="ru-RU" dirty="0"/>
              <a:t>а) количества и качества аргументов;</a:t>
            </a:r>
          </a:p>
          <a:p>
            <a:pPr marL="0" indent="216000" algn="just">
              <a:buNone/>
            </a:pPr>
            <a:r>
              <a:rPr lang="ru-RU" dirty="0"/>
              <a:t>б) способа аргументирования (доказательства);</a:t>
            </a:r>
          </a:p>
          <a:p>
            <a:pPr marL="0" indent="216000" algn="just">
              <a:buNone/>
            </a:pPr>
            <a:r>
              <a:rPr lang="ru-RU" dirty="0"/>
              <a:t>в) порядка изложения аргументов;</a:t>
            </a:r>
          </a:p>
          <a:p>
            <a:pPr marL="0" indent="216000" algn="just">
              <a:buNone/>
            </a:pPr>
            <a:r>
              <a:rPr lang="ru-RU" dirty="0"/>
              <a:t>г) формы их изложения.</a:t>
            </a:r>
          </a:p>
          <a:p>
            <a:endParaRPr lang="ru-RU" dirty="0"/>
          </a:p>
        </p:txBody>
      </p:sp>
    </p:spTree>
    <p:extLst>
      <p:ext uri="{BB962C8B-B14F-4D97-AF65-F5344CB8AC3E}">
        <p14:creationId xmlns:p14="http://schemas.microsoft.com/office/powerpoint/2010/main" val="1300045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Аргументирование</a:t>
            </a:r>
            <a:endParaRPr lang="ru-RU" dirty="0"/>
          </a:p>
        </p:txBody>
      </p:sp>
      <p:sp>
        <p:nvSpPr>
          <p:cNvPr id="3" name="Объект 2"/>
          <p:cNvSpPr>
            <a:spLocks noGrp="1"/>
          </p:cNvSpPr>
          <p:nvPr>
            <p:ph idx="1"/>
          </p:nvPr>
        </p:nvSpPr>
        <p:spPr>
          <a:xfrm>
            <a:off x="251520" y="1412776"/>
            <a:ext cx="8534400" cy="5184576"/>
          </a:xfrm>
        </p:spPr>
        <p:txBody>
          <a:bodyPr>
            <a:normAutofit fontScale="77500" lnSpcReduction="20000"/>
          </a:bodyPr>
          <a:lstStyle/>
          <a:p>
            <a:pPr marL="0" indent="252000" algn="just">
              <a:buNone/>
            </a:pPr>
            <a:r>
              <a:rPr lang="ru-RU" dirty="0"/>
              <a:t>Традиционная точка зрения социальных психологов на эту </a:t>
            </a:r>
            <a:r>
              <a:rPr lang="ru-RU" dirty="0" smtClean="0"/>
              <a:t>прочему </a:t>
            </a:r>
            <a:r>
              <a:rPr lang="ru-RU" dirty="0"/>
              <a:t>состояла в том, что увеличение числа аргументов в сообщении повышает его убедительность. </a:t>
            </a:r>
            <a:endParaRPr lang="ru-RU" dirty="0" smtClean="0"/>
          </a:p>
          <a:p>
            <a:pPr marL="0" indent="252000" algn="just">
              <a:buNone/>
            </a:pPr>
            <a:r>
              <a:rPr lang="ru-RU" dirty="0" smtClean="0"/>
              <a:t>Обоснование </a:t>
            </a:r>
            <a:r>
              <a:rPr lang="ru-RU" dirty="0"/>
              <a:t>этого мнения строилось на том предположении, что большое количество аргументов предоставляет людям больше информации для обдумывания. Д. </a:t>
            </a:r>
            <a:r>
              <a:rPr lang="ru-RU" dirty="0" err="1"/>
              <a:t>Качоппо</a:t>
            </a:r>
            <a:r>
              <a:rPr lang="ru-RU" dirty="0"/>
              <a:t> и Р. Петти показали, что возросшее число доказательств в сообщении действительно может повлиять на установку, но не потому, что люди их обдумывают. </a:t>
            </a:r>
            <a:endParaRPr lang="ru-RU" dirty="0" smtClean="0"/>
          </a:p>
          <a:p>
            <a:pPr marL="0" indent="252000" algn="just">
              <a:buNone/>
            </a:pPr>
            <a:r>
              <a:rPr lang="ru-RU" dirty="0" smtClean="0"/>
              <a:t>Они </a:t>
            </a:r>
            <a:r>
              <a:rPr lang="ru-RU" dirty="0"/>
              <a:t>могут вообще не замываться о доказательствах, а просто, используя эвристику представительности — «если аргументов много, значит, истинность общения несомненна» — принимать решения. Поэтому, полагают авторы, для убедительности может быть достаточно лишь того, чтобы люди поняли, сколько доказательств (аргументов) содержится в обращении — относительно много или относительно мало (Петти Р., </a:t>
            </a:r>
            <a:r>
              <a:rPr lang="ru-RU" dirty="0" err="1"/>
              <a:t>Качоппо</a:t>
            </a:r>
            <a:r>
              <a:rPr lang="ru-RU" dirty="0"/>
              <a:t> Д., 1984).</a:t>
            </a:r>
          </a:p>
        </p:txBody>
      </p:sp>
    </p:spTree>
    <p:extLst>
      <p:ext uri="{BB962C8B-B14F-4D97-AF65-F5344CB8AC3E}">
        <p14:creationId xmlns:p14="http://schemas.microsoft.com/office/powerpoint/2010/main" val="33032076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Аргументирование</a:t>
            </a:r>
            <a:endParaRPr lang="ru-RU" dirty="0"/>
          </a:p>
        </p:txBody>
      </p:sp>
      <p:sp>
        <p:nvSpPr>
          <p:cNvPr id="3" name="Объект 2"/>
          <p:cNvSpPr>
            <a:spLocks noGrp="1"/>
          </p:cNvSpPr>
          <p:nvPr>
            <p:ph idx="1"/>
          </p:nvPr>
        </p:nvSpPr>
        <p:spPr/>
        <p:txBody>
          <a:bodyPr/>
          <a:lstStyle/>
          <a:p>
            <a:pPr marL="0" indent="0" algn="just">
              <a:buNone/>
            </a:pPr>
            <a:endParaRPr lang="ru-RU" dirty="0" smtClean="0"/>
          </a:p>
          <a:p>
            <a:pPr marL="0" indent="0" algn="just">
              <a:buNone/>
            </a:pPr>
            <a:endParaRPr lang="ru-RU" dirty="0"/>
          </a:p>
          <a:p>
            <a:pPr marL="0" indent="0" algn="just">
              <a:buNone/>
            </a:pPr>
            <a:endParaRPr lang="ru-RU" dirty="0" smtClean="0"/>
          </a:p>
          <a:p>
            <a:pPr marL="0" indent="0" algn="just">
              <a:buNone/>
            </a:pPr>
            <a:r>
              <a:rPr lang="ru-RU" dirty="0" smtClean="0"/>
              <a:t>Теория </a:t>
            </a:r>
            <a:r>
              <a:rPr lang="ru-RU" dirty="0"/>
              <a:t>социальных суждений М. Шерифа утверждает, что люди всегда соотносят вновь полученную информацию с имеющимися у них установками. </a:t>
            </a:r>
          </a:p>
        </p:txBody>
      </p:sp>
    </p:spTree>
    <p:extLst>
      <p:ext uri="{BB962C8B-B14F-4D97-AF65-F5344CB8AC3E}">
        <p14:creationId xmlns:p14="http://schemas.microsoft.com/office/powerpoint/2010/main" val="4159227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r>
              <a:rPr lang="ru-RU" dirty="0"/>
              <a:t> </a:t>
            </a:r>
            <a:br>
              <a:rPr lang="ru-RU" dirty="0"/>
            </a:br>
            <a:r>
              <a:rPr lang="ru-RU" b="1" dirty="0">
                <a:solidFill>
                  <a:schemeClr val="tx1"/>
                </a:solidFill>
              </a:rPr>
              <a:t>Принципы формирования и изменения </a:t>
            </a:r>
            <a:r>
              <a:rPr lang="ru-RU" b="1" dirty="0" smtClean="0">
                <a:solidFill>
                  <a:schemeClr val="tx1"/>
                </a:solidFill>
              </a:rPr>
              <a:t>аттитюдов</a:t>
            </a:r>
            <a:r>
              <a:rPr lang="ru-RU" b="1" dirty="0">
                <a:solidFill>
                  <a:schemeClr val="tx1"/>
                </a:solidFill>
              </a:rPr>
              <a:t/>
            </a:r>
            <a:br>
              <a:rPr lang="ru-RU" b="1" dirty="0">
                <a:solidFill>
                  <a:schemeClr val="tx1"/>
                </a:solidFill>
              </a:rPr>
            </a:br>
            <a:endParaRPr lang="ru-RU" dirty="0">
              <a:solidFill>
                <a:schemeClr val="tx1"/>
              </a:solidFill>
            </a:endParaRPr>
          </a:p>
        </p:txBody>
      </p:sp>
      <p:sp>
        <p:nvSpPr>
          <p:cNvPr id="3" name="Объект 2"/>
          <p:cNvSpPr>
            <a:spLocks noGrp="1"/>
          </p:cNvSpPr>
          <p:nvPr>
            <p:ph idx="1"/>
          </p:nvPr>
        </p:nvSpPr>
        <p:spPr/>
        <p:txBody>
          <a:bodyPr/>
          <a:lstStyle/>
          <a:p>
            <a:pPr marL="0" indent="457200" algn="just">
              <a:spcBef>
                <a:spcPts val="0"/>
              </a:spcBef>
              <a:buNone/>
            </a:pPr>
            <a:r>
              <a:rPr lang="ru-RU" dirty="0"/>
              <a:t>Практически все теоретики формирования установок считают, что установки усваиваются  в соответствии с теми же принципами, как и другие реакции научения, т.е.   установочные реакции автоматически вызываются  воздействием классического и инструментального </a:t>
            </a:r>
            <a:r>
              <a:rPr lang="ru-RU" dirty="0" err="1"/>
              <a:t>обусловливания</a:t>
            </a:r>
            <a:r>
              <a:rPr lang="ru-RU" dirty="0"/>
              <a:t> (</a:t>
            </a:r>
            <a:r>
              <a:rPr lang="ru-RU" dirty="0" err="1"/>
              <a:t>Чалдини</a:t>
            </a:r>
            <a:r>
              <a:rPr lang="ru-RU" dirty="0"/>
              <a:t> Р., 1999; </a:t>
            </a:r>
            <a:r>
              <a:rPr lang="ru-RU" dirty="0" err="1"/>
              <a:t>Зибардо</a:t>
            </a:r>
            <a:r>
              <a:rPr lang="ru-RU" dirty="0"/>
              <a:t> Ф., </a:t>
            </a:r>
            <a:r>
              <a:rPr lang="ru-RU" dirty="0" err="1"/>
              <a:t>Ляйппе</a:t>
            </a:r>
            <a:r>
              <a:rPr lang="ru-RU" dirty="0"/>
              <a:t> М, 2000; </a:t>
            </a:r>
            <a:r>
              <a:rPr lang="ru-RU" dirty="0" err="1"/>
              <a:t>Штребе</a:t>
            </a:r>
            <a:r>
              <a:rPr lang="ru-RU" dirty="0"/>
              <a:t> В., </a:t>
            </a:r>
            <a:r>
              <a:rPr lang="ru-RU" dirty="0" err="1"/>
              <a:t>Джоунас</a:t>
            </a:r>
            <a:r>
              <a:rPr lang="ru-RU" dirty="0"/>
              <a:t> К., 2001 и др.).</a:t>
            </a:r>
          </a:p>
        </p:txBody>
      </p:sp>
    </p:spTree>
    <p:extLst>
      <p:ext uri="{BB962C8B-B14F-4D97-AF65-F5344CB8AC3E}">
        <p14:creationId xmlns:p14="http://schemas.microsoft.com/office/powerpoint/2010/main" val="3513744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Аргументирование</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t>      Ф</a:t>
            </a:r>
            <a:r>
              <a:rPr lang="ru-RU" dirty="0"/>
              <a:t>. </a:t>
            </a:r>
            <a:r>
              <a:rPr lang="ru-RU" dirty="0" err="1"/>
              <a:t>Зимбардо</a:t>
            </a:r>
            <a:r>
              <a:rPr lang="ru-RU" dirty="0"/>
              <a:t> и М. </a:t>
            </a:r>
            <a:r>
              <a:rPr lang="ru-RU" dirty="0" err="1"/>
              <a:t>Ляйппе</a:t>
            </a:r>
            <a:r>
              <a:rPr lang="ru-RU" dirty="0"/>
              <a:t> (2000) считают, что качественными, вескими аргументами будут те доводы, которые выдерживают сравнение с имеющимися у аудитории знаниями, способные перебросить мостик между рекомендуемой позицией и прежними </a:t>
            </a:r>
            <a:r>
              <a:rPr lang="ru-RU" dirty="0" smtClean="0"/>
              <a:t>установки </a:t>
            </a:r>
            <a:r>
              <a:rPr lang="ru-RU" dirty="0"/>
              <a:t>аудитории. </a:t>
            </a:r>
            <a:endParaRPr lang="ru-RU" dirty="0" smtClean="0"/>
          </a:p>
          <a:p>
            <a:pPr marL="0" indent="0" algn="just">
              <a:buNone/>
            </a:pPr>
            <a:endParaRPr lang="ru-RU" dirty="0"/>
          </a:p>
          <a:p>
            <a:pPr marL="0" indent="0" algn="just">
              <a:buNone/>
            </a:pPr>
            <a:r>
              <a:rPr lang="ru-RU" dirty="0" smtClean="0"/>
              <a:t>И</a:t>
            </a:r>
            <a:r>
              <a:rPr lang="ru-RU" dirty="0"/>
              <a:t>, разумеется, аргументы будут восприниматься как солидные и убедительные в том случае, если они покажутся четко сформулированными, неопровержимыми, содержащими что-то новое. А для этого, кроме </a:t>
            </a:r>
            <a:r>
              <a:rPr lang="ru-RU" dirty="0" err="1"/>
              <a:t>всегo</a:t>
            </a:r>
            <a:r>
              <a:rPr lang="ru-RU" dirty="0"/>
              <a:t>  прочего, необходима еще и безапелляционная уверенность, напористая манера их изложения.</a:t>
            </a:r>
          </a:p>
        </p:txBody>
      </p:sp>
    </p:spTree>
    <p:extLst>
      <p:ext uri="{BB962C8B-B14F-4D97-AF65-F5344CB8AC3E}">
        <p14:creationId xmlns:p14="http://schemas.microsoft.com/office/powerpoint/2010/main" val="35443299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Аргументирование</a:t>
            </a:r>
            <a:endParaRPr lang="ru-RU" dirty="0"/>
          </a:p>
        </p:txBody>
      </p:sp>
      <p:sp>
        <p:nvSpPr>
          <p:cNvPr id="3" name="Объект 2"/>
          <p:cNvSpPr>
            <a:spLocks noGrp="1"/>
          </p:cNvSpPr>
          <p:nvPr>
            <p:ph idx="1"/>
          </p:nvPr>
        </p:nvSpPr>
        <p:spPr/>
        <p:txBody>
          <a:bodyPr>
            <a:normAutofit lnSpcReduction="10000"/>
          </a:bodyPr>
          <a:lstStyle/>
          <a:p>
            <a:pPr marL="0" indent="0" algn="just">
              <a:buNone/>
            </a:pPr>
            <a:r>
              <a:rPr lang="ru-RU" dirty="0" smtClean="0"/>
              <a:t>   Еще </a:t>
            </a:r>
            <a:r>
              <a:rPr lang="ru-RU" dirty="0"/>
              <a:t>один вопрос, касающийся содержания сообщений, связан с тем, какая аргументация — односторонняя или двустороння — действует эффективнее. Однозначного ответа на этот вопрос не существует. Здесь все зависит от обстоятельств. </a:t>
            </a:r>
          </a:p>
          <a:p>
            <a:pPr marL="0" indent="0" algn="just">
              <a:buNone/>
            </a:pPr>
            <a:r>
              <a:rPr lang="ru-RU" dirty="0" smtClean="0"/>
              <a:t>    Изложение </a:t>
            </a:r>
            <a:r>
              <a:rPr lang="ru-RU" dirty="0"/>
              <a:t>одной точки зрения будет более действенным в том случае, если а) аудитория не настроена враждебно; б) излагается позиция и нет оппонентов, которые будут обосновывать другую; в) ставится цель немедленно, пусть даже на короткое время, изменить мнение аудитории. </a:t>
            </a:r>
          </a:p>
          <a:p>
            <a:endParaRPr lang="ru-RU" dirty="0"/>
          </a:p>
        </p:txBody>
      </p:sp>
    </p:spTree>
    <p:extLst>
      <p:ext uri="{BB962C8B-B14F-4D97-AF65-F5344CB8AC3E}">
        <p14:creationId xmlns:p14="http://schemas.microsoft.com/office/powerpoint/2010/main" val="2995292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Аргументирование</a:t>
            </a:r>
            <a:endParaRPr lang="ru-RU"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t>    В </a:t>
            </a:r>
            <a:r>
              <a:rPr lang="ru-RU" dirty="0"/>
              <a:t>других обстоятельствах более </a:t>
            </a:r>
            <a:r>
              <a:rPr lang="ru-RU" dirty="0" smtClean="0"/>
              <a:t>эффективным </a:t>
            </a:r>
            <a:r>
              <a:rPr lang="ru-RU" dirty="0"/>
              <a:t>будет представление доводов как «за», так и «против».</a:t>
            </a:r>
          </a:p>
          <a:p>
            <a:pPr marL="0" indent="0" algn="just">
              <a:buNone/>
            </a:pPr>
            <a:r>
              <a:rPr lang="ru-RU" dirty="0" smtClean="0"/>
              <a:t>    Другая </a:t>
            </a:r>
            <a:r>
              <a:rPr lang="ru-RU" dirty="0"/>
              <a:t>проблема: какую точку зрения — «за» или «против» — излагать сначала, а какую потом? </a:t>
            </a:r>
          </a:p>
          <a:p>
            <a:pPr marL="0" indent="0" algn="just">
              <a:buNone/>
            </a:pPr>
            <a:r>
              <a:rPr lang="ru-RU" dirty="0" smtClean="0"/>
              <a:t>    Если </a:t>
            </a:r>
            <a:r>
              <a:rPr lang="ru-RU" dirty="0"/>
              <a:t>обе </a:t>
            </a:r>
            <a:r>
              <a:rPr lang="ru-RU" dirty="0" smtClean="0"/>
              <a:t>позиции </a:t>
            </a:r>
            <a:r>
              <a:rPr lang="ru-RU" dirty="0"/>
              <a:t>озвучиваются примерно в одно и то же время, то в целом для достижения долговременного эффекта порядок изложения кон-курирующих точек зрения не важен. Если одна позиция </a:t>
            </a:r>
            <a:r>
              <a:rPr lang="ru-RU" dirty="0" smtClean="0"/>
              <a:t>излагается </a:t>
            </a:r>
            <a:r>
              <a:rPr lang="ru-RU" dirty="0"/>
              <a:t>первой, то ее убедительность повысит «эффект первичности». Но убедительность другой позиции, представленной вслед за </a:t>
            </a:r>
            <a:r>
              <a:rPr lang="ru-RU" dirty="0" smtClean="0"/>
              <a:t>первой</a:t>
            </a:r>
            <a:r>
              <a:rPr lang="ru-RU" dirty="0"/>
              <a:t>, усилит «эффект новизны» или «своевременности».</a:t>
            </a:r>
          </a:p>
          <a:p>
            <a:endParaRPr lang="ru-RU" dirty="0"/>
          </a:p>
        </p:txBody>
      </p:sp>
    </p:spTree>
    <p:extLst>
      <p:ext uri="{BB962C8B-B14F-4D97-AF65-F5344CB8AC3E}">
        <p14:creationId xmlns:p14="http://schemas.microsoft.com/office/powerpoint/2010/main" val="16646201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solidFill>
                  <a:schemeClr val="tx1"/>
                </a:solidFill>
                <a:latin typeface="a_Simpler" pitchFamily="82" charset="-52"/>
              </a:rPr>
              <a:t>Канал коммуникации    - способ, которым передается </a:t>
            </a:r>
            <a:r>
              <a:rPr lang="ru-RU" sz="2400" dirty="0" smtClean="0">
                <a:solidFill>
                  <a:schemeClr val="tx1"/>
                </a:solidFill>
                <a:latin typeface="a_Simpler" pitchFamily="82" charset="-52"/>
              </a:rPr>
              <a:t>сообщение</a:t>
            </a:r>
            <a:endParaRPr lang="ru-RU" sz="2400" dirty="0">
              <a:solidFill>
                <a:schemeClr val="tx1"/>
              </a:solidFill>
              <a:latin typeface="a_Simpler" pitchFamily="82" charset="-52"/>
            </a:endParaRPr>
          </a:p>
        </p:txBody>
      </p:sp>
      <p:sp>
        <p:nvSpPr>
          <p:cNvPr id="3" name="Объект 2"/>
          <p:cNvSpPr>
            <a:spLocks noGrp="1"/>
          </p:cNvSpPr>
          <p:nvPr>
            <p:ph idx="1"/>
          </p:nvPr>
        </p:nvSpPr>
        <p:spPr/>
        <p:txBody>
          <a:bodyPr>
            <a:normAutofit fontScale="85000" lnSpcReduction="20000"/>
          </a:bodyPr>
          <a:lstStyle/>
          <a:p>
            <a:pPr marL="0" indent="0" algn="just">
              <a:buNone/>
            </a:pPr>
            <a:r>
              <a:rPr lang="ru-RU" dirty="0" smtClean="0"/>
              <a:t>     Действенность </a:t>
            </a:r>
            <a:r>
              <a:rPr lang="ru-RU" dirty="0"/>
              <a:t>сообщения зависит от того, какие средства используются для его передачи. Нужно помнить, что </a:t>
            </a:r>
            <a:r>
              <a:rPr lang="ru-RU" dirty="0" smtClean="0"/>
              <a:t>выбор </a:t>
            </a:r>
            <a:r>
              <a:rPr lang="ru-RU" dirty="0"/>
              <a:t>средств  предопределяется теми целями, которые ставит перед собой агент влияния. Если он хочет что-то внушить или просто познакомить аудиторию с какой-то точкой зрения, тогда лучше использовать визуальные (видеозапись, телетрансляцию) или аудиальные средства.</a:t>
            </a:r>
          </a:p>
          <a:p>
            <a:pPr marL="0" indent="0" algn="just">
              <a:buNone/>
            </a:pPr>
            <a:r>
              <a:rPr lang="ru-RU" dirty="0" smtClean="0"/>
              <a:t>   Если </a:t>
            </a:r>
            <a:r>
              <a:rPr lang="ru-RU" dirty="0"/>
              <a:t>же сообщение содержит сложную для понимания </a:t>
            </a:r>
            <a:r>
              <a:rPr lang="ru-RU" dirty="0" smtClean="0"/>
              <a:t>информацию </a:t>
            </a:r>
            <a:r>
              <a:rPr lang="ru-RU" dirty="0"/>
              <a:t>и ставится цель убедить или переубедить людей, то есть основательно сформировать или изменить установки, тогда </a:t>
            </a:r>
            <a:r>
              <a:rPr lang="ru-RU" dirty="0" smtClean="0"/>
              <a:t>лучше </a:t>
            </a:r>
            <a:r>
              <a:rPr lang="ru-RU" dirty="0"/>
              <a:t>использовать письменную форму передачи сообщений.</a:t>
            </a:r>
          </a:p>
          <a:p>
            <a:pPr marL="0" indent="0" algn="just">
              <a:buNone/>
            </a:pPr>
            <a:r>
              <a:rPr lang="ru-RU" dirty="0" smtClean="0"/>
              <a:t>    Наиболее </a:t>
            </a:r>
            <a:r>
              <a:rPr lang="ru-RU" dirty="0"/>
              <a:t>эффективно – личное влияние, личный контакт. </a:t>
            </a:r>
          </a:p>
          <a:p>
            <a:endParaRPr lang="ru-RU" dirty="0"/>
          </a:p>
        </p:txBody>
      </p:sp>
    </p:spTree>
    <p:extLst>
      <p:ext uri="{BB962C8B-B14F-4D97-AF65-F5344CB8AC3E}">
        <p14:creationId xmlns:p14="http://schemas.microsoft.com/office/powerpoint/2010/main" val="28120656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solidFill>
                  <a:schemeClr val="tx1"/>
                </a:solidFill>
                <a:latin typeface="a_Simpler" pitchFamily="82" charset="-52"/>
              </a:rPr>
              <a:t>Канал коммуникации    - способ, которым передается сообщение</a:t>
            </a:r>
            <a:endParaRPr lang="ru-RU" sz="2400" dirty="0"/>
          </a:p>
        </p:txBody>
      </p:sp>
      <p:sp>
        <p:nvSpPr>
          <p:cNvPr id="3" name="Объект 2"/>
          <p:cNvSpPr>
            <a:spLocks noGrp="1"/>
          </p:cNvSpPr>
          <p:nvPr>
            <p:ph idx="1"/>
          </p:nvPr>
        </p:nvSpPr>
        <p:spPr/>
        <p:txBody>
          <a:bodyPr>
            <a:normAutofit fontScale="70000" lnSpcReduction="20000"/>
          </a:bodyPr>
          <a:lstStyle/>
          <a:p>
            <a:pPr marL="0" indent="216000" algn="just">
              <a:buNone/>
            </a:pPr>
            <a:r>
              <a:rPr lang="ru-RU" dirty="0"/>
              <a:t>Любое социальное взаимодействие представляет собой комму-</a:t>
            </a:r>
            <a:r>
              <a:rPr lang="ru-RU" dirty="0" err="1"/>
              <a:t>никативный</a:t>
            </a:r>
            <a:r>
              <a:rPr lang="ru-RU" dirty="0"/>
              <a:t> процесс. Убеждение и внушение, то есть процесс фор-</a:t>
            </a:r>
            <a:r>
              <a:rPr lang="ru-RU" dirty="0" err="1"/>
              <a:t>мирования</a:t>
            </a:r>
            <a:r>
              <a:rPr lang="ru-RU" dirty="0"/>
              <a:t> и изменения установок, не являются исключением. Поэтому в нем необходимо выделять все составляющие </a:t>
            </a:r>
            <a:r>
              <a:rPr lang="ru-RU" dirty="0" smtClean="0"/>
              <a:t>коммуникационных </a:t>
            </a:r>
            <a:r>
              <a:rPr lang="ru-RU" dirty="0"/>
              <a:t>взаимодействий.</a:t>
            </a:r>
          </a:p>
          <a:p>
            <a:pPr marL="0" indent="216000" algn="just">
              <a:buNone/>
            </a:pPr>
            <a:r>
              <a:rPr lang="ru-RU" dirty="0"/>
              <a:t>Значимым фактором </a:t>
            </a:r>
            <a:r>
              <a:rPr lang="ru-RU" dirty="0" smtClean="0"/>
              <a:t>коммуникативного </a:t>
            </a:r>
            <a:r>
              <a:rPr lang="ru-RU" dirty="0"/>
              <a:t>процесса является  как контекст, фон, или условия, в которых осуществляется коммуникация. </a:t>
            </a:r>
          </a:p>
          <a:p>
            <a:pPr marL="0" indent="216000" algn="just">
              <a:buNone/>
            </a:pPr>
            <a:r>
              <a:rPr lang="ru-RU" dirty="0"/>
              <a:t>Любая социальная ситуация, в контексте которой происходит коммуникационное взаимодействие, является отвлекающим фактором. </a:t>
            </a:r>
          </a:p>
          <a:p>
            <a:pPr marL="0" indent="216000" algn="just">
              <a:buNone/>
            </a:pPr>
            <a:r>
              <a:rPr lang="ru-RU" dirty="0"/>
              <a:t>На первый взгляд, каждый отвлекающий фактор должен снижать </a:t>
            </a:r>
            <a:r>
              <a:rPr lang="ru-RU" dirty="0" smtClean="0"/>
              <a:t>эффективность </a:t>
            </a:r>
            <a:r>
              <a:rPr lang="ru-RU" dirty="0"/>
              <a:t>убеждающего воздействия, но это не </a:t>
            </a:r>
            <a:r>
              <a:rPr lang="ru-RU" dirty="0" smtClean="0"/>
              <a:t>совсем </a:t>
            </a:r>
            <a:r>
              <a:rPr lang="ru-RU" dirty="0"/>
              <a:t>так. Помехи, шум, разумеется, мешают внимательно </a:t>
            </a:r>
            <a:r>
              <a:rPr lang="ru-RU" dirty="0" smtClean="0"/>
              <a:t>воспринимать </a:t>
            </a:r>
            <a:r>
              <a:rPr lang="ru-RU" dirty="0"/>
              <a:t>и обдумывать сообщение, затрудняя таким образом </a:t>
            </a:r>
            <a:r>
              <a:rPr lang="ru-RU" dirty="0" smtClean="0"/>
              <a:t>активизацию </a:t>
            </a:r>
            <a:r>
              <a:rPr lang="ru-RU" dirty="0"/>
              <a:t>центрального процесса переработки информации.</a:t>
            </a:r>
          </a:p>
          <a:p>
            <a:pPr marL="0" indent="216000" algn="just">
              <a:buNone/>
            </a:pPr>
            <a:r>
              <a:rPr lang="ru-RU" dirty="0"/>
              <a:t>Но, с другой стороны, именно это обстоятельство может </a:t>
            </a:r>
            <a:r>
              <a:rPr lang="ru-RU" dirty="0" smtClean="0"/>
              <a:t>способствовать </a:t>
            </a:r>
            <a:r>
              <a:rPr lang="ru-RU" dirty="0"/>
              <a:t>активизации периферийного процесса восприятия сообщения. </a:t>
            </a:r>
          </a:p>
          <a:p>
            <a:endParaRPr lang="ru-RU" dirty="0"/>
          </a:p>
        </p:txBody>
      </p:sp>
    </p:spTree>
    <p:extLst>
      <p:ext uri="{BB962C8B-B14F-4D97-AF65-F5344CB8AC3E}">
        <p14:creationId xmlns:p14="http://schemas.microsoft.com/office/powerpoint/2010/main" val="40202719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latin typeface="a_Simpler" pitchFamily="82" charset="-52"/>
              </a:rPr>
              <a:t>Реципиент</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77500" lnSpcReduction="20000"/>
          </a:bodyPr>
          <a:lstStyle/>
          <a:p>
            <a:pPr marL="0" indent="252000" algn="just">
              <a:buNone/>
            </a:pPr>
            <a:r>
              <a:rPr lang="ru-RU" dirty="0" smtClean="0"/>
              <a:t>Попытки </a:t>
            </a:r>
            <a:r>
              <a:rPr lang="ru-RU" dirty="0"/>
              <a:t>выявить связь между личностными </a:t>
            </a:r>
            <a:r>
              <a:rPr lang="ru-RU" dirty="0" smtClean="0"/>
              <a:t>особенностями </a:t>
            </a:r>
            <a:r>
              <a:rPr lang="ru-RU" dirty="0"/>
              <a:t>и восприимчивостью к влиянию часто приводили </a:t>
            </a:r>
            <a:r>
              <a:rPr lang="ru-RU" dirty="0" smtClean="0"/>
              <a:t>исследователей </a:t>
            </a:r>
            <a:r>
              <a:rPr lang="ru-RU" dirty="0"/>
              <a:t>к неоднозначным результатам. Тем не менее, психологам удалось обнаружить в высокой степени достоверную зависимость между определенными личностными чертами людей и их восприимчивостью к определенному типу воздействия. </a:t>
            </a:r>
          </a:p>
          <a:p>
            <a:pPr marL="0" indent="252000" algn="just">
              <a:buNone/>
            </a:pPr>
            <a:r>
              <a:rPr lang="ru-RU" dirty="0"/>
              <a:t>Так, Марк </a:t>
            </a:r>
            <a:r>
              <a:rPr lang="ru-RU" dirty="0" err="1"/>
              <a:t>Снайдер</a:t>
            </a:r>
            <a:r>
              <a:rPr lang="ru-RU" dirty="0"/>
              <a:t> и </a:t>
            </a:r>
            <a:r>
              <a:rPr lang="ru-RU" dirty="0" err="1"/>
              <a:t>Кеннетде</a:t>
            </a:r>
            <a:r>
              <a:rPr lang="ru-RU" dirty="0"/>
              <a:t> </a:t>
            </a:r>
            <a:r>
              <a:rPr lang="ru-RU" dirty="0" err="1"/>
              <a:t>Боно</a:t>
            </a:r>
            <a:r>
              <a:rPr lang="ru-RU" dirty="0"/>
              <a:t> (1987) установили, что люди, различающиеся по уровню </a:t>
            </a:r>
            <a:r>
              <a:rPr lang="ru-RU" dirty="0" err="1"/>
              <a:t>самомониторинга</a:t>
            </a:r>
            <a:r>
              <a:rPr lang="ru-RU" dirty="0"/>
              <a:t>, различным образом должны реагировать на разные способы подачи информации. Люди с высоким уровнем </a:t>
            </a:r>
            <a:r>
              <a:rPr lang="ru-RU" dirty="0" err="1"/>
              <a:t>самомониторинга</a:t>
            </a:r>
            <a:r>
              <a:rPr lang="ru-RU" dirty="0"/>
              <a:t>, </a:t>
            </a:r>
            <a:r>
              <a:rPr lang="ru-RU" dirty="0" smtClean="0"/>
              <a:t>будучи </a:t>
            </a:r>
            <a:r>
              <a:rPr lang="ru-RU" dirty="0"/>
              <a:t>более чуткими к требованиям ситуации, легче поддаются косвенному способу убеждения.  </a:t>
            </a:r>
          </a:p>
          <a:p>
            <a:pPr marL="0" indent="252000" algn="just">
              <a:buNone/>
            </a:pPr>
            <a:r>
              <a:rPr lang="ru-RU" dirty="0"/>
              <a:t>Люди с низким </a:t>
            </a:r>
            <a:r>
              <a:rPr lang="ru-RU" dirty="0" smtClean="0"/>
              <a:t>уровнем </a:t>
            </a:r>
            <a:r>
              <a:rPr lang="ru-RU" dirty="0" err="1"/>
              <a:t>самомониторинга</a:t>
            </a:r>
            <a:r>
              <a:rPr lang="ru-RU" dirty="0"/>
              <a:t>, больше полагающиеся на собственные убеждения и мнения, то есть на себя самих, лучше реагируют на прямой способ убеждения. </a:t>
            </a:r>
          </a:p>
        </p:txBody>
      </p:sp>
    </p:spTree>
    <p:extLst>
      <p:ext uri="{BB962C8B-B14F-4D97-AF65-F5344CB8AC3E}">
        <p14:creationId xmlns:p14="http://schemas.microsoft.com/office/powerpoint/2010/main" val="2461772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Уровень интеллекта</a:t>
            </a:r>
          </a:p>
        </p:txBody>
      </p:sp>
      <p:sp>
        <p:nvSpPr>
          <p:cNvPr id="3" name="Объект 2"/>
          <p:cNvSpPr>
            <a:spLocks noGrp="1"/>
          </p:cNvSpPr>
          <p:nvPr>
            <p:ph idx="1"/>
          </p:nvPr>
        </p:nvSpPr>
        <p:spPr/>
        <p:txBody>
          <a:bodyPr>
            <a:normAutofit fontScale="77500" lnSpcReduction="20000"/>
          </a:bodyPr>
          <a:lstStyle/>
          <a:p>
            <a:pPr marL="0" indent="252000" algn="just">
              <a:buNone/>
            </a:pPr>
            <a:r>
              <a:rPr lang="ru-RU" dirty="0"/>
              <a:t>Уровень интеллекта — еще одна личностная черта, оказывающая влияние на восприятие содержания убеждающего сообщения. Как установил У. Мак-</a:t>
            </a:r>
            <a:r>
              <a:rPr lang="ru-RU" dirty="0" err="1"/>
              <a:t>Гуайр</a:t>
            </a:r>
            <a:r>
              <a:rPr lang="ru-RU" dirty="0"/>
              <a:t> ( 1986), интеллектуально развитые люди легче, чем мало интеллектуальные, понимают сложные сообщения. Кроме того, интеллектуалы вообще менее склонны соглашаться с убеждающими сообщениями, поскольку они более уверены в своей позиции</a:t>
            </a:r>
            <a:r>
              <a:rPr lang="ru-RU" dirty="0" smtClean="0"/>
              <a:t>.</a:t>
            </a:r>
          </a:p>
          <a:p>
            <a:pPr marL="0" indent="252000" algn="just">
              <a:buNone/>
            </a:pPr>
            <a:r>
              <a:rPr lang="ru-RU" dirty="0" smtClean="0"/>
              <a:t> </a:t>
            </a:r>
            <a:endParaRPr lang="ru-RU" dirty="0"/>
          </a:p>
          <a:p>
            <a:pPr marL="0" indent="252000" algn="just">
              <a:buNone/>
            </a:pPr>
            <a:r>
              <a:rPr lang="ru-RU" dirty="0"/>
              <a:t>Таким образом, люди с высоким уровнем </a:t>
            </a:r>
            <a:r>
              <a:rPr lang="ru-RU" dirty="0" err="1"/>
              <a:t>интел¬лекта</a:t>
            </a:r>
            <a:r>
              <a:rPr lang="ru-RU" dirty="0"/>
              <a:t> поддаются убеждению лишь тогда, когда сообщение </a:t>
            </a:r>
            <a:r>
              <a:rPr lang="ru-RU" dirty="0" err="1"/>
              <a:t>хоро¬шо</a:t>
            </a:r>
            <a:r>
              <a:rPr lang="ru-RU" dirty="0"/>
              <a:t>, всесторонне аргументировано, в том числе с использованием сложных доказательств. И наоборот, мало интеллектуальные люди легко поддаются убеждению и переубеждению, даже если сообщение малоубедительно, то есть логически слабо аргументировано. </a:t>
            </a:r>
          </a:p>
          <a:p>
            <a:endParaRPr lang="ru-RU" dirty="0"/>
          </a:p>
        </p:txBody>
      </p:sp>
    </p:spTree>
    <p:extLst>
      <p:ext uri="{BB962C8B-B14F-4D97-AF65-F5344CB8AC3E}">
        <p14:creationId xmlns:p14="http://schemas.microsoft.com/office/powerpoint/2010/main" val="10378026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latin typeface="a_Simpler" pitchFamily="82" charset="-52"/>
              </a:rPr>
              <a:t>Пол</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85000" lnSpcReduction="10000"/>
          </a:bodyPr>
          <a:lstStyle/>
          <a:p>
            <a:pPr marL="0" indent="252000" algn="just">
              <a:buNone/>
            </a:pPr>
            <a:r>
              <a:rPr lang="ru-RU" dirty="0"/>
              <a:t>До сих пор остается открытым вопрос о том, в одинаковой или различной степени восприимчивы к убеждению и переубеждению мужчины и женщины. </a:t>
            </a:r>
          </a:p>
          <a:p>
            <a:pPr marL="0" indent="252000" algn="just">
              <a:buNone/>
            </a:pPr>
            <a:r>
              <a:rPr lang="ru-RU" dirty="0"/>
              <a:t>Столь же неоднозначно мнение психологов относительно </a:t>
            </a:r>
            <a:r>
              <a:rPr lang="ru-RU" dirty="0" smtClean="0"/>
              <a:t>различий </a:t>
            </a:r>
            <a:r>
              <a:rPr lang="ru-RU" dirty="0"/>
              <a:t>в податливости влиянию людей с низкой и высокой </a:t>
            </a:r>
            <a:r>
              <a:rPr lang="ru-RU" dirty="0" smtClean="0"/>
              <a:t>самооценкой</a:t>
            </a:r>
            <a:r>
              <a:rPr lang="ru-RU" dirty="0"/>
              <a:t>. С одной стороны, исследования Ирвина </a:t>
            </a:r>
            <a:r>
              <a:rPr lang="ru-RU" dirty="0" err="1"/>
              <a:t>Джениса</a:t>
            </a:r>
            <a:r>
              <a:rPr lang="ru-RU" dirty="0"/>
              <a:t> и Пола </a:t>
            </a:r>
            <a:r>
              <a:rPr lang="ru-RU" dirty="0" err="1"/>
              <a:t>Филда</a:t>
            </a:r>
            <a:r>
              <a:rPr lang="ru-RU" dirty="0"/>
              <a:t> (1959) показало, что установки легче изменяются у </a:t>
            </a:r>
            <a:r>
              <a:rPr lang="ru-RU" dirty="0" smtClean="0"/>
              <a:t>индивидов </a:t>
            </a:r>
            <a:r>
              <a:rPr lang="ru-RU" dirty="0"/>
              <a:t>с низкой, чем с высокой самооценкой. </a:t>
            </a:r>
            <a:endParaRPr lang="ru-RU" dirty="0" smtClean="0"/>
          </a:p>
          <a:p>
            <a:pPr marL="0" indent="252000" algn="just">
              <a:buNone/>
            </a:pPr>
            <a:r>
              <a:rPr lang="ru-RU" dirty="0" smtClean="0"/>
              <a:t>С </a:t>
            </a:r>
            <a:r>
              <a:rPr lang="ru-RU" dirty="0"/>
              <a:t>другой стороны, более поздние исследования, где применялся более широкий </a:t>
            </a:r>
            <a:r>
              <a:rPr lang="ru-RU" dirty="0" smtClean="0"/>
              <a:t>набор </a:t>
            </a:r>
            <a:r>
              <a:rPr lang="ru-RU" dirty="0"/>
              <a:t>тестов, показали, что это не так и что уровень самооценки не всегда влияет на степень подверженности убеждению и внушению.</a:t>
            </a:r>
          </a:p>
          <a:p>
            <a:endParaRPr lang="ru-RU" dirty="0"/>
          </a:p>
        </p:txBody>
      </p:sp>
    </p:spTree>
    <p:extLst>
      <p:ext uri="{BB962C8B-B14F-4D97-AF65-F5344CB8AC3E}">
        <p14:creationId xmlns:p14="http://schemas.microsoft.com/office/powerpoint/2010/main" val="3942673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latin typeface="a_Simpler" pitchFamily="82" charset="-52"/>
              </a:rPr>
              <a:t>Возраст</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77500" lnSpcReduction="20000"/>
          </a:bodyPr>
          <a:lstStyle/>
          <a:p>
            <a:pPr marL="0" indent="252000" algn="just">
              <a:buNone/>
            </a:pPr>
            <a:r>
              <a:rPr lang="ru-RU" dirty="0" smtClean="0"/>
              <a:t>В </a:t>
            </a:r>
            <a:r>
              <a:rPr lang="ru-RU" dirty="0"/>
              <a:t>наше время социальные и политические установки людей сильно отличаются в зависимости от возраста. Эти различия можно объяснить последствиями смены поколений: установки людей более старшего возраста, усвоенные ими в молодости, практически не меняются, поэтому они серьезно отличаются от тех, которые усваиваются молодежью сегодня; наблюдается разрыв поколений.</a:t>
            </a:r>
          </a:p>
          <a:p>
            <a:pPr marL="0" indent="252000" algn="just">
              <a:buNone/>
            </a:pPr>
            <a:r>
              <a:rPr lang="ru-RU" dirty="0"/>
              <a:t>И дело не в том, что у людей старшего возраста не такое гибкое мышление; большинство сегодняшних пятидесяти- и шестидесятилетних имеют более либеральные сексуальные и расовые установки, чем те, что были у них в тридцать или в сорок лет (</a:t>
            </a:r>
            <a:r>
              <a:rPr lang="ru-RU" dirty="0" err="1"/>
              <a:t>Glenn</a:t>
            </a:r>
            <a:r>
              <a:rPr lang="ru-RU" dirty="0"/>
              <a:t>, 1980, 1981). Все дело в том, что подростковый возраст и начальный период зрелости являются очень важными для формирования жизненных установок (</a:t>
            </a:r>
            <a:r>
              <a:rPr lang="ru-RU" dirty="0" err="1"/>
              <a:t>Krosnick</a:t>
            </a:r>
            <a:r>
              <a:rPr lang="ru-RU" dirty="0"/>
              <a:t> &amp; </a:t>
            </a:r>
            <a:r>
              <a:rPr lang="ru-RU" dirty="0" err="1"/>
              <a:t>Alwin</a:t>
            </a:r>
            <a:r>
              <a:rPr lang="ru-RU" dirty="0"/>
              <a:t>, 1989). Взгляды и позиции, сформированные в этот период жизни, имеют тенденцию оставаться неизменными. </a:t>
            </a:r>
          </a:p>
          <a:p>
            <a:pPr marL="0" indent="252000" algn="just">
              <a:buNone/>
            </a:pPr>
            <a:endParaRPr lang="ru-RU" dirty="0"/>
          </a:p>
        </p:txBody>
      </p:sp>
    </p:spTree>
    <p:extLst>
      <p:ext uri="{BB962C8B-B14F-4D97-AF65-F5344CB8AC3E}">
        <p14:creationId xmlns:p14="http://schemas.microsoft.com/office/powerpoint/2010/main" val="22374019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gradFill>
          <a:gsLst>
            <a:gs pos="0">
              <a:srgbClr val="C1E53B"/>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endParaRPr lang="ru-RU" dirty="0" smtClean="0"/>
          </a:p>
          <a:p>
            <a:pPr marL="0" indent="0" algn="ctr">
              <a:buNone/>
            </a:pPr>
            <a:endParaRPr lang="ru-RU" dirty="0"/>
          </a:p>
          <a:p>
            <a:pPr marL="0" indent="0" algn="ctr">
              <a:buNone/>
            </a:pPr>
            <a:endParaRPr lang="ru-RU" dirty="0" smtClean="0"/>
          </a:p>
          <a:p>
            <a:pPr marL="0" indent="0" algn="ctr">
              <a:buNone/>
            </a:pPr>
            <a:endParaRPr lang="ru-RU" dirty="0"/>
          </a:p>
          <a:p>
            <a:pPr marL="0" indent="0" algn="ctr">
              <a:buNone/>
            </a:pPr>
            <a:r>
              <a:rPr lang="ru-RU" sz="6000" b="1" dirty="0" smtClean="0">
                <a:latin typeface="Andantino script" pitchFamily="2" charset="0"/>
              </a:rPr>
              <a:t>Спасибо за внимание!</a:t>
            </a:r>
            <a:endParaRPr lang="ru-RU" sz="6000" b="1" dirty="0">
              <a:latin typeface="Andantino script" pitchFamily="2" charset="0"/>
            </a:endParaRPr>
          </a:p>
        </p:txBody>
      </p:sp>
    </p:spTree>
    <p:extLst>
      <p:ext uri="{BB962C8B-B14F-4D97-AF65-F5344CB8AC3E}">
        <p14:creationId xmlns:p14="http://schemas.microsoft.com/office/powerpoint/2010/main" val="47213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Классическое </a:t>
            </a:r>
            <a:r>
              <a:rPr lang="ru-RU" dirty="0" err="1">
                <a:solidFill>
                  <a:schemeClr val="tx1"/>
                </a:solidFill>
                <a:latin typeface="a_Simpler" pitchFamily="82" charset="-52"/>
              </a:rPr>
              <a:t>обусловливание</a:t>
            </a:r>
            <a:r>
              <a:rPr lang="ru-RU" dirty="0">
                <a:solidFill>
                  <a:schemeClr val="tx1"/>
                </a:solidFill>
                <a:latin typeface="a_Simpler" pitchFamily="82" charset="-52"/>
              </a:rPr>
              <a:t> установок</a:t>
            </a:r>
          </a:p>
        </p:txBody>
      </p:sp>
      <p:sp>
        <p:nvSpPr>
          <p:cNvPr id="3" name="Объект 2"/>
          <p:cNvSpPr>
            <a:spLocks noGrp="1"/>
          </p:cNvSpPr>
          <p:nvPr>
            <p:ph sz="half" idx="1"/>
          </p:nvPr>
        </p:nvSpPr>
        <p:spPr>
          <a:xfrm>
            <a:off x="2267744" y="1556792"/>
            <a:ext cx="4680520" cy="4754880"/>
          </a:xfrm>
        </p:spPr>
        <p:txBody>
          <a:bodyPr>
            <a:normAutofit fontScale="77500" lnSpcReduction="20000"/>
          </a:bodyPr>
          <a:lstStyle/>
          <a:p>
            <a:pPr marL="0" indent="457200" algn="just">
              <a:lnSpc>
                <a:spcPct val="120000"/>
              </a:lnSpc>
              <a:spcBef>
                <a:spcPts val="0"/>
              </a:spcBef>
              <a:buNone/>
            </a:pPr>
            <a:r>
              <a:rPr lang="ru-RU" dirty="0" smtClean="0"/>
              <a:t>Принцип </a:t>
            </a:r>
            <a:r>
              <a:rPr lang="ru-RU" dirty="0"/>
              <a:t>классического </a:t>
            </a:r>
            <a:r>
              <a:rPr lang="ru-RU" dirty="0" err="1"/>
              <a:t>обусловливания</a:t>
            </a:r>
            <a:r>
              <a:rPr lang="ru-RU" dirty="0"/>
              <a:t> был открытым И.П. Павловым и Э. </a:t>
            </a:r>
            <a:r>
              <a:rPr lang="ru-RU" dirty="0" err="1"/>
              <a:t>Торндайком</a:t>
            </a:r>
            <a:r>
              <a:rPr lang="ru-RU" dirty="0" smtClean="0"/>
              <a:t>.</a:t>
            </a:r>
          </a:p>
          <a:p>
            <a:pPr marL="0" indent="457200" algn="just">
              <a:lnSpc>
                <a:spcPct val="120000"/>
              </a:lnSpc>
              <a:spcBef>
                <a:spcPts val="0"/>
              </a:spcBef>
              <a:buNone/>
            </a:pPr>
            <a:r>
              <a:rPr lang="ru-RU" dirty="0" smtClean="0"/>
              <a:t> </a:t>
            </a:r>
            <a:r>
              <a:rPr lang="ru-RU" dirty="0"/>
              <a:t>Благодаря классическому </a:t>
            </a:r>
            <a:r>
              <a:rPr lang="ru-RU" dirty="0" err="1"/>
              <a:t>обусловливанию</a:t>
            </a:r>
            <a:r>
              <a:rPr lang="ru-RU" dirty="0"/>
              <a:t> нейтральные стимулы, изначально не вызывающие специфических </a:t>
            </a:r>
            <a:r>
              <a:rPr lang="ru-RU" dirty="0" smtClean="0"/>
              <a:t>реакций</a:t>
            </a:r>
            <a:r>
              <a:rPr lang="ru-RU" dirty="0"/>
              <a:t>, постепенно становятся способными это делать вследствие объединения их со стимулами, которые вызывают соответствующую реакцию. </a:t>
            </a:r>
          </a:p>
          <a:p>
            <a:pPr algn="just"/>
            <a:endParaRPr lang="ru-RU" dirty="0"/>
          </a:p>
        </p:txBody>
      </p:sp>
      <p:pic>
        <p:nvPicPr>
          <p:cNvPr id="1026" name="Picture 2" descr="C:\Users\home\Desktop\Изменение убеждения\Edward_Thorndik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92280" y="1554860"/>
            <a:ext cx="1857979" cy="22322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ome\Desktop\Изменение убеждения\48662406_Pavlov_.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559885"/>
            <a:ext cx="1781015" cy="230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238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1"/>
                </a:solidFill>
                <a:latin typeface="a_Simpler" pitchFamily="82" charset="-52"/>
              </a:rPr>
              <a:t>Классическое </a:t>
            </a:r>
            <a:r>
              <a:rPr lang="ru-RU" dirty="0" err="1">
                <a:solidFill>
                  <a:schemeClr val="tx1"/>
                </a:solidFill>
                <a:latin typeface="a_Simpler" pitchFamily="82" charset="-52"/>
              </a:rPr>
              <a:t>обусловливание</a:t>
            </a:r>
            <a:r>
              <a:rPr lang="ru-RU" dirty="0">
                <a:solidFill>
                  <a:schemeClr val="tx1"/>
                </a:solidFill>
                <a:latin typeface="a_Simpler" pitchFamily="82" charset="-52"/>
              </a:rPr>
              <a:t> установок</a:t>
            </a:r>
          </a:p>
        </p:txBody>
      </p:sp>
      <p:sp>
        <p:nvSpPr>
          <p:cNvPr id="3" name="Объект 2"/>
          <p:cNvSpPr>
            <a:spLocks noGrp="1"/>
          </p:cNvSpPr>
          <p:nvPr>
            <p:ph idx="1"/>
          </p:nvPr>
        </p:nvSpPr>
        <p:spPr>
          <a:xfrm>
            <a:off x="179512" y="1484784"/>
            <a:ext cx="8784976" cy="5112568"/>
          </a:xfrm>
        </p:spPr>
        <p:txBody>
          <a:bodyPr>
            <a:normAutofit fontScale="77500" lnSpcReduction="20000"/>
          </a:bodyPr>
          <a:lstStyle/>
          <a:p>
            <a:pPr marL="0" indent="457200" algn="just">
              <a:lnSpc>
                <a:spcPct val="120000"/>
              </a:lnSpc>
              <a:spcBef>
                <a:spcPts val="0"/>
              </a:spcBef>
              <a:buNone/>
            </a:pPr>
            <a:r>
              <a:rPr lang="ru-RU" dirty="0" smtClean="0"/>
              <a:t>Например</a:t>
            </a:r>
            <a:r>
              <a:rPr lang="ru-RU" dirty="0"/>
              <a:t>, курение. Сам по себе табачный дым изначально безусловный стимул, вызывающий неприятное ощущение. </a:t>
            </a:r>
          </a:p>
          <a:p>
            <a:pPr marL="0" indent="457200" algn="just">
              <a:lnSpc>
                <a:spcPct val="120000"/>
              </a:lnSpc>
              <a:spcBef>
                <a:spcPts val="0"/>
              </a:spcBef>
              <a:buNone/>
            </a:pPr>
            <a:endParaRPr lang="ru-RU" dirty="0" smtClean="0"/>
          </a:p>
          <a:p>
            <a:pPr marL="0" indent="457200" algn="just">
              <a:lnSpc>
                <a:spcPct val="120000"/>
              </a:lnSpc>
              <a:spcBef>
                <a:spcPts val="0"/>
              </a:spcBef>
              <a:buNone/>
            </a:pPr>
            <a:r>
              <a:rPr lang="ru-RU" dirty="0" smtClean="0"/>
              <a:t>Наряду </a:t>
            </a:r>
            <a:r>
              <a:rPr lang="ru-RU" dirty="0"/>
              <a:t>с  безусловным стимулом здесь действует другой или </a:t>
            </a:r>
            <a:r>
              <a:rPr lang="ru-RU" dirty="0" smtClean="0"/>
              <a:t>другие</a:t>
            </a:r>
            <a:r>
              <a:rPr lang="ru-RU" dirty="0"/>
              <a:t>, обусловленные стимулы.  К их числу можно отнести влияние так называемых социальных моделей – старших, сверстников и т.д. В этом случае изначально неприятный стимул, вызывающий кашель, тошноту и головокружение, может ассоциироваться со взрослостью (а значить с независимостью, более высоким статусом), мужественностью и даже сексуальной привлекательностью. </a:t>
            </a:r>
          </a:p>
          <a:p>
            <a:pPr marL="0" indent="457200" algn="just">
              <a:lnSpc>
                <a:spcPct val="120000"/>
              </a:lnSpc>
              <a:spcBef>
                <a:spcPts val="0"/>
              </a:spcBef>
              <a:buNone/>
            </a:pPr>
            <a:endParaRPr lang="ru-RU" dirty="0" smtClean="0"/>
          </a:p>
          <a:p>
            <a:pPr marL="0" indent="457200" algn="just">
              <a:lnSpc>
                <a:spcPct val="120000"/>
              </a:lnSpc>
              <a:spcBef>
                <a:spcPts val="0"/>
              </a:spcBef>
              <a:buNone/>
            </a:pPr>
            <a:r>
              <a:rPr lang="ru-RU" dirty="0" smtClean="0"/>
              <a:t>Срабатывает </a:t>
            </a:r>
            <a:r>
              <a:rPr lang="ru-RU" dirty="0"/>
              <a:t>закон ассоциации, характерный для классического </a:t>
            </a:r>
            <a:r>
              <a:rPr lang="ru-RU" dirty="0" err="1"/>
              <a:t>обусловливания</a:t>
            </a:r>
            <a:endParaRPr lang="ru-RU" dirty="0"/>
          </a:p>
          <a:p>
            <a:endParaRPr lang="ru-RU" dirty="0"/>
          </a:p>
        </p:txBody>
      </p:sp>
    </p:spTree>
    <p:extLst>
      <p:ext uri="{BB962C8B-B14F-4D97-AF65-F5344CB8AC3E}">
        <p14:creationId xmlns:p14="http://schemas.microsoft.com/office/powerpoint/2010/main" val="3386160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tx1"/>
                </a:solidFill>
                <a:latin typeface="a_Simpler" pitchFamily="82" charset="-52"/>
              </a:rPr>
              <a:t>Инструментальное </a:t>
            </a:r>
            <a:r>
              <a:rPr lang="ru-RU" b="1" dirty="0" err="1">
                <a:solidFill>
                  <a:schemeClr val="tx1"/>
                </a:solidFill>
                <a:latin typeface="a_Simpler" pitchFamily="82" charset="-52"/>
              </a:rPr>
              <a:t>обусловливание</a:t>
            </a:r>
            <a:r>
              <a:rPr lang="ru-RU" b="1" dirty="0">
                <a:solidFill>
                  <a:schemeClr val="tx1"/>
                </a:solidFill>
                <a:latin typeface="a_Simpler" pitchFamily="82" charset="-52"/>
              </a:rPr>
              <a:t> установок</a:t>
            </a:r>
            <a:endParaRPr lang="ru-RU" dirty="0">
              <a:solidFill>
                <a:schemeClr val="tx1"/>
              </a:solidFill>
              <a:latin typeface="a_Simpler" pitchFamily="82" charset="-52"/>
            </a:endParaRPr>
          </a:p>
        </p:txBody>
      </p:sp>
      <p:sp>
        <p:nvSpPr>
          <p:cNvPr id="3" name="Объект 2"/>
          <p:cNvSpPr>
            <a:spLocks noGrp="1"/>
          </p:cNvSpPr>
          <p:nvPr>
            <p:ph idx="1"/>
          </p:nvPr>
        </p:nvSpPr>
        <p:spPr/>
        <p:txBody>
          <a:bodyPr>
            <a:normAutofit fontScale="85000" lnSpcReduction="20000"/>
          </a:bodyPr>
          <a:lstStyle/>
          <a:p>
            <a:pPr marL="0" indent="0">
              <a:buNone/>
            </a:pPr>
            <a:endParaRPr lang="ru-RU" dirty="0"/>
          </a:p>
          <a:p>
            <a:pPr marL="0" indent="0">
              <a:buNone/>
            </a:pPr>
            <a:r>
              <a:rPr lang="ru-RU" dirty="0"/>
              <a:t>При классическом </a:t>
            </a:r>
            <a:r>
              <a:rPr lang="ru-RU" dirty="0" err="1"/>
              <a:t>обусловливании</a:t>
            </a:r>
            <a:r>
              <a:rPr lang="ru-RU" dirty="0"/>
              <a:t> организм играет пассивную роль. Он не контролирует реакцию, которая изначально возникает через безусловное, а позже через условное реагирование. Поведение управляется тем, что ему предшествует (свет – слюна, стимул - реакция). </a:t>
            </a:r>
          </a:p>
          <a:p>
            <a:pPr marL="0" indent="0">
              <a:buNone/>
            </a:pPr>
            <a:r>
              <a:rPr lang="ru-RU" dirty="0"/>
              <a:t>При </a:t>
            </a:r>
            <a:r>
              <a:rPr lang="ru-RU" dirty="0" err="1"/>
              <a:t>оперантном</a:t>
            </a:r>
            <a:r>
              <a:rPr lang="ru-RU" dirty="0"/>
              <a:t> или инструментальном </a:t>
            </a:r>
            <a:r>
              <a:rPr lang="ru-RU" dirty="0" err="1"/>
              <a:t>обсловливании</a:t>
            </a:r>
            <a:r>
              <a:rPr lang="ru-RU" dirty="0"/>
              <a:t> организм в первую очередь проявляет реакцию до того, как она закрепится.</a:t>
            </a:r>
          </a:p>
          <a:p>
            <a:pPr marL="0" indent="0">
              <a:buNone/>
            </a:pPr>
            <a:r>
              <a:rPr lang="ru-RU" dirty="0" err="1"/>
              <a:t>Оперантное</a:t>
            </a:r>
            <a:r>
              <a:rPr lang="ru-RU" dirty="0"/>
              <a:t>  </a:t>
            </a:r>
            <a:r>
              <a:rPr lang="ru-RU" dirty="0" err="1"/>
              <a:t>обусловливание</a:t>
            </a:r>
            <a:r>
              <a:rPr lang="ru-RU" dirty="0"/>
              <a:t> – форма научения с помощью положительного или отрицательного подкрепления.  </a:t>
            </a:r>
          </a:p>
          <a:p>
            <a:pPr marL="0" indent="0">
              <a:buNone/>
            </a:pPr>
            <a:r>
              <a:rPr lang="ru-RU" dirty="0"/>
              <a:t>В классическом </a:t>
            </a:r>
            <a:r>
              <a:rPr lang="ru-RU" dirty="0" err="1"/>
              <a:t>обусловливании</a:t>
            </a:r>
            <a:r>
              <a:rPr lang="ru-RU" dirty="0"/>
              <a:t> главную роль играют ассоциации. В </a:t>
            </a:r>
            <a:r>
              <a:rPr lang="ru-RU" dirty="0" err="1"/>
              <a:t>оперантном</a:t>
            </a:r>
            <a:r>
              <a:rPr lang="ru-RU" dirty="0"/>
              <a:t> – ключевыми моментами являются поощрение и наказание, т.е. обратная связь.  </a:t>
            </a:r>
          </a:p>
          <a:p>
            <a:endParaRPr lang="ru-RU" dirty="0"/>
          </a:p>
        </p:txBody>
      </p:sp>
    </p:spTree>
    <p:extLst>
      <p:ext uri="{BB962C8B-B14F-4D97-AF65-F5344CB8AC3E}">
        <p14:creationId xmlns:p14="http://schemas.microsoft.com/office/powerpoint/2010/main" val="494820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tx1"/>
                </a:solidFill>
                <a:latin typeface="a_Simpler" pitchFamily="82" charset="-52"/>
              </a:rPr>
              <a:t>Инструментальное </a:t>
            </a:r>
            <a:r>
              <a:rPr lang="ru-RU" b="1" dirty="0" err="1">
                <a:solidFill>
                  <a:schemeClr val="tx1"/>
                </a:solidFill>
                <a:latin typeface="a_Simpler" pitchFamily="82" charset="-52"/>
              </a:rPr>
              <a:t>обусловливание</a:t>
            </a:r>
            <a:r>
              <a:rPr lang="ru-RU" b="1" dirty="0">
                <a:solidFill>
                  <a:schemeClr val="tx1"/>
                </a:solidFill>
                <a:latin typeface="a_Simpler" pitchFamily="82" charset="-52"/>
              </a:rPr>
              <a:t> установок</a:t>
            </a:r>
            <a:endParaRPr lang="ru-RU" dirty="0">
              <a:solidFill>
                <a:schemeClr val="tx1"/>
              </a:solidFill>
              <a:latin typeface="a_Simpler" pitchFamily="82" charset="-52"/>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val="2622862363"/>
              </p:ext>
            </p:extLst>
          </p:nvPr>
        </p:nvGraphicFramePr>
        <p:xfrm>
          <a:off x="304800" y="1600200"/>
          <a:ext cx="85344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004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tx1"/>
                </a:solidFill>
                <a:latin typeface="a_Simpler" pitchFamily="82" charset="-52"/>
              </a:rPr>
              <a:t>Инструментальное </a:t>
            </a:r>
            <a:r>
              <a:rPr lang="ru-RU" b="1" dirty="0" err="1">
                <a:solidFill>
                  <a:schemeClr val="tx1"/>
                </a:solidFill>
                <a:latin typeface="a_Simpler" pitchFamily="82" charset="-52"/>
              </a:rPr>
              <a:t>обусловливание</a:t>
            </a:r>
            <a:r>
              <a:rPr lang="ru-RU" b="1" dirty="0">
                <a:solidFill>
                  <a:schemeClr val="tx1"/>
                </a:solidFill>
                <a:latin typeface="a_Simpler" pitchFamily="82" charset="-52"/>
              </a:rPr>
              <a:t> установок</a:t>
            </a:r>
            <a:endParaRPr lang="ru-RU" dirty="0">
              <a:solidFill>
                <a:schemeClr val="tx1"/>
              </a:solidFill>
              <a:latin typeface="a_Simpler" pitchFamily="82" charset="-52"/>
            </a:endParaRPr>
          </a:p>
        </p:txBody>
      </p:sp>
      <p:sp>
        <p:nvSpPr>
          <p:cNvPr id="3" name="Объект 2"/>
          <p:cNvSpPr>
            <a:spLocks noGrp="1"/>
          </p:cNvSpPr>
          <p:nvPr>
            <p:ph idx="1"/>
          </p:nvPr>
        </p:nvSpPr>
        <p:spPr>
          <a:xfrm>
            <a:off x="251520" y="1484784"/>
            <a:ext cx="8534400" cy="5112568"/>
          </a:xfrm>
        </p:spPr>
        <p:txBody>
          <a:bodyPr>
            <a:normAutofit fontScale="62500" lnSpcReduction="20000"/>
          </a:bodyPr>
          <a:lstStyle/>
          <a:p>
            <a:pPr marL="0" indent="0">
              <a:buNone/>
            </a:pPr>
            <a:endParaRPr lang="ru-RU" dirty="0"/>
          </a:p>
          <a:p>
            <a:pPr marL="0" indent="457200" algn="just">
              <a:lnSpc>
                <a:spcPct val="120000"/>
              </a:lnSpc>
              <a:spcBef>
                <a:spcPts val="0"/>
              </a:spcBef>
              <a:buNone/>
            </a:pPr>
            <a:r>
              <a:rPr lang="ru-RU" sz="3200" dirty="0" smtClean="0"/>
              <a:t>Таким </a:t>
            </a:r>
            <a:r>
              <a:rPr lang="ru-RU" sz="3200" dirty="0"/>
              <a:t>образом, человек начинает использовать </a:t>
            </a:r>
            <a:r>
              <a:rPr lang="ru-RU" sz="3200" b="1" dirty="0"/>
              <a:t>научение</a:t>
            </a:r>
            <a:r>
              <a:rPr lang="ru-RU" sz="3200" dirty="0"/>
              <a:t> как </a:t>
            </a:r>
            <a:r>
              <a:rPr lang="ru-RU" sz="3200" b="1" u="sng" dirty="0"/>
              <a:t>инструмент</a:t>
            </a:r>
            <a:r>
              <a:rPr lang="ru-RU" sz="3200" b="1" dirty="0"/>
              <a:t> для достижения своих целей</a:t>
            </a:r>
            <a:r>
              <a:rPr lang="ru-RU" sz="3200" dirty="0"/>
              <a:t> – </a:t>
            </a:r>
            <a:r>
              <a:rPr lang="ru-RU" sz="3200" b="1" dirty="0"/>
              <a:t>получения удовольствия и избегания неудовольствия.</a:t>
            </a:r>
            <a:r>
              <a:rPr lang="ru-RU" sz="3200" dirty="0"/>
              <a:t> Отсюда и название этого вида научения - инструментальное.</a:t>
            </a:r>
          </a:p>
          <a:p>
            <a:pPr marL="0" indent="457200" algn="just">
              <a:lnSpc>
                <a:spcPct val="120000"/>
              </a:lnSpc>
              <a:spcBef>
                <a:spcPts val="0"/>
              </a:spcBef>
              <a:buNone/>
            </a:pPr>
            <a:r>
              <a:rPr lang="ru-RU" sz="3200" dirty="0"/>
              <a:t>Объясняя действие </a:t>
            </a:r>
            <a:r>
              <a:rPr lang="ru-RU" sz="3200" dirty="0" err="1"/>
              <a:t>оперантного</a:t>
            </a:r>
            <a:r>
              <a:rPr lang="ru-RU" sz="3200" dirty="0"/>
              <a:t> подкрепления в конкретных социальных ситуациях, Роберт </a:t>
            </a:r>
            <a:r>
              <a:rPr lang="ru-RU" sz="3200" dirty="0" err="1"/>
              <a:t>Чальдини</a:t>
            </a:r>
            <a:r>
              <a:rPr lang="ru-RU" sz="3200" dirty="0"/>
              <a:t> и Честер </a:t>
            </a:r>
            <a:r>
              <a:rPr lang="ru-RU" sz="3200" dirty="0" err="1"/>
              <a:t>Инско</a:t>
            </a:r>
            <a:r>
              <a:rPr lang="ru-RU" sz="3200" dirty="0"/>
              <a:t> разработали </a:t>
            </a:r>
            <a:r>
              <a:rPr lang="ru-RU" sz="3200" b="1" dirty="0"/>
              <a:t>двухфакторную модель социального подкрепления</a:t>
            </a:r>
            <a:r>
              <a:rPr lang="ru-RU" sz="3200" dirty="0"/>
              <a:t>. Они полагают, что положительная реакция социальной модели выполняет две функции:</a:t>
            </a:r>
          </a:p>
          <a:p>
            <a:pPr algn="just">
              <a:lnSpc>
                <a:spcPct val="120000"/>
              </a:lnSpc>
              <a:spcBef>
                <a:spcPts val="0"/>
              </a:spcBef>
            </a:pPr>
            <a:r>
              <a:rPr lang="ru-RU" sz="3200" dirty="0"/>
              <a:t>служит подсказкой для человека относительно той установки, которой необходимо придерживаться;</a:t>
            </a:r>
          </a:p>
          <a:p>
            <a:pPr algn="just">
              <a:lnSpc>
                <a:spcPct val="120000"/>
              </a:lnSpc>
              <a:spcBef>
                <a:spcPts val="0"/>
              </a:spcBef>
            </a:pPr>
            <a:r>
              <a:rPr lang="ru-RU" sz="3200" dirty="0"/>
              <a:t>порождает взаимопонимание и симпатию между моделью и подражателем. </a:t>
            </a:r>
          </a:p>
          <a:p>
            <a:pPr marL="0" indent="457200" algn="just">
              <a:lnSpc>
                <a:spcPct val="120000"/>
              </a:lnSpc>
              <a:spcBef>
                <a:spcPts val="0"/>
              </a:spcBef>
              <a:buNone/>
            </a:pPr>
            <a:r>
              <a:rPr lang="ru-RU" sz="3200" dirty="0"/>
              <a:t>Таким образом, один фактор – информация, другой – поощрение, одобрение, </a:t>
            </a:r>
            <a:r>
              <a:rPr lang="ru-RU" sz="3200" dirty="0" err="1"/>
              <a:t>симпаптия</a:t>
            </a:r>
            <a:r>
              <a:rPr lang="ru-RU" sz="3200" dirty="0"/>
              <a:t>. </a:t>
            </a:r>
          </a:p>
          <a:p>
            <a:endParaRPr lang="ru-RU" dirty="0"/>
          </a:p>
        </p:txBody>
      </p:sp>
    </p:spTree>
    <p:extLst>
      <p:ext uri="{BB962C8B-B14F-4D97-AF65-F5344CB8AC3E}">
        <p14:creationId xmlns:p14="http://schemas.microsoft.com/office/powerpoint/2010/main" val="1647794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E5F4F18-6A22-473A-82CD-C5E505576583}"/>
</file>

<file path=customXml/itemProps2.xml><?xml version="1.0" encoding="utf-8"?>
<ds:datastoreItem xmlns:ds="http://schemas.openxmlformats.org/officeDocument/2006/customXml" ds:itemID="{43C690EA-0EA7-4089-9AA6-7DAFBCF2A119}"/>
</file>

<file path=customXml/itemProps3.xml><?xml version="1.0" encoding="utf-8"?>
<ds:datastoreItem xmlns:ds="http://schemas.openxmlformats.org/officeDocument/2006/customXml" ds:itemID="{37D41785-8C81-43F8-B3D4-32F5A2BA4EBD}"/>
</file>

<file path=docProps/app.xml><?xml version="1.0" encoding="utf-8"?>
<Properties xmlns="http://schemas.openxmlformats.org/officeDocument/2006/extended-properties" xmlns:vt="http://schemas.openxmlformats.org/officeDocument/2006/docPropsVTypes">
  <Template>Thatch</Template>
  <TotalTime>246</TotalTime>
  <Words>4892</Words>
  <Application>Microsoft Office PowerPoint</Application>
  <PresentationFormat>Экран (4:3)</PresentationFormat>
  <Paragraphs>212</Paragraphs>
  <Slides>49</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49</vt:i4>
      </vt:variant>
    </vt:vector>
  </HeadingPairs>
  <TitlesOfParts>
    <vt:vector size="51" baseType="lpstr">
      <vt:lpstr>Prefab</vt:lpstr>
      <vt:lpstr>1_Prefab</vt:lpstr>
      <vt:lpstr>Презентация PowerPoint</vt:lpstr>
      <vt:lpstr>Вопросы лекции</vt:lpstr>
      <vt:lpstr>Презентация PowerPoint</vt:lpstr>
      <vt:lpstr>  Принципы формирования и изменения аттитюдов </vt:lpstr>
      <vt:lpstr>Классическое обусловливание установок</vt:lpstr>
      <vt:lpstr>Классическое обусловливание установок</vt:lpstr>
      <vt:lpstr>Инструментальное обусловливание установок</vt:lpstr>
      <vt:lpstr>Инструментальное обусловливание установок</vt:lpstr>
      <vt:lpstr>Инструментальное обусловливание установок</vt:lpstr>
      <vt:lpstr>Викарное научение</vt:lpstr>
      <vt:lpstr>Презентация PowerPoint</vt:lpstr>
      <vt:lpstr>Теории убеждения</vt:lpstr>
      <vt:lpstr>Модель последовательных стадий К. Ховланда</vt:lpstr>
      <vt:lpstr>Модель процесса убеждения Уильяма Мак-Гуайра</vt:lpstr>
      <vt:lpstr>Теория социальных суждений (ТСС)</vt:lpstr>
      <vt:lpstr>Теория социальных суждений (ТСС)</vt:lpstr>
      <vt:lpstr>Теория социальных суждений (ТСС)</vt:lpstr>
      <vt:lpstr>Теория социальных суждений (ТСС)</vt:lpstr>
      <vt:lpstr>Теория социальных суждений (ТСС)</vt:lpstr>
      <vt:lpstr>Двухпроцессные модели</vt:lpstr>
      <vt:lpstr>Модель параллельного процесса (модель уточнения вероятности)  Ричарда Петти и Джона  Качоппо.</vt:lpstr>
      <vt:lpstr>Модель параллельного процесса (модель уточнения вероятности)  Ричарда Петти и Джона  Качоппо.</vt:lpstr>
      <vt:lpstr>Модель параллельного процесса (модель уточнения вероятности)  Ричарда Петти и Джона  Качоппо.</vt:lpstr>
      <vt:lpstr>Модель параллельного процесса (модель уточнения вероятности)  Ричарда Петти и Джона  Качоппо.</vt:lpstr>
      <vt:lpstr>Модель параллельного процесса (модель уточнения вероятности)  Ричарда Петти и Джона  Качоппо.</vt:lpstr>
      <vt:lpstr>Модель параллельного процесса (модель уточнения вероятности)  Ричарда Петти и Джона  Качоппо.</vt:lpstr>
      <vt:lpstr>Эвристически-систематическая модель (Шелли Чайкин, Сеймур Либерману и Алиса Игли, 1989)</vt:lpstr>
      <vt:lpstr>Презентация PowerPoint</vt:lpstr>
      <vt:lpstr>Факторы эффективности убеждающего воздействия</vt:lpstr>
      <vt:lpstr>Коммуникатор (агент влияния).</vt:lpstr>
      <vt:lpstr>Характеристика  убеждающего сообщения</vt:lpstr>
      <vt:lpstr>Эффект пробуждающегося страха. Влияние через страх</vt:lpstr>
      <vt:lpstr>Эффект пробуждающегося страха. Влияние через страх</vt:lpstr>
      <vt:lpstr>Эффект пробуждающегося страха. Влияние через страх</vt:lpstr>
      <vt:lpstr>Эффект пробуждающегося страха. Влияние через страх</vt:lpstr>
      <vt:lpstr>Эффект хорошего настроения</vt:lpstr>
      <vt:lpstr>Аргументирование</vt:lpstr>
      <vt:lpstr>Аргументирование</vt:lpstr>
      <vt:lpstr>Аргументирование</vt:lpstr>
      <vt:lpstr>Аргументирование</vt:lpstr>
      <vt:lpstr>Аргументирование</vt:lpstr>
      <vt:lpstr>Аргументирование</vt:lpstr>
      <vt:lpstr>Канал коммуникации    - способ, которым передается сообщение</vt:lpstr>
      <vt:lpstr>Канал коммуникации    - способ, которым передается сообщение</vt:lpstr>
      <vt:lpstr>Реципиент</vt:lpstr>
      <vt:lpstr>Уровень интеллекта</vt:lpstr>
      <vt:lpstr>Пол</vt:lpstr>
      <vt:lpstr>Возраст</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Трифонов</dc:creator>
  <cp:lastModifiedBy>Трифонов</cp:lastModifiedBy>
  <cp:revision>19</cp:revision>
  <dcterms:created xsi:type="dcterms:W3CDTF">2013-10-17T17:23:42Z</dcterms:created>
  <dcterms:modified xsi:type="dcterms:W3CDTF">2013-10-18T07:55:31Z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